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78" r:id="rId6"/>
  </p:sldMasterIdLst>
  <p:notesMasterIdLst>
    <p:notesMasterId r:id="rId19"/>
  </p:notesMasterIdLst>
  <p:sldIdLst>
    <p:sldId id="264" r:id="rId7"/>
    <p:sldId id="3366" r:id="rId8"/>
    <p:sldId id="268" r:id="rId9"/>
    <p:sldId id="273" r:id="rId10"/>
    <p:sldId id="281" r:id="rId11"/>
    <p:sldId id="3368" r:id="rId12"/>
    <p:sldId id="3369" r:id="rId13"/>
    <p:sldId id="3370" r:id="rId14"/>
    <p:sldId id="3371" r:id="rId15"/>
    <p:sldId id="3372" r:id="rId16"/>
    <p:sldId id="282" r:id="rId17"/>
    <p:sldId id="3365"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725"/>
    <a:srgbClr val="E1DD4B"/>
    <a:srgbClr val="E8AEF4"/>
    <a:srgbClr val="E57DF3"/>
    <a:srgbClr val="6600FF"/>
    <a:srgbClr val="EAE780"/>
    <a:srgbClr val="96CA4F"/>
    <a:srgbClr val="1A6887"/>
    <a:srgbClr val="1E384B"/>
    <a:srgbClr val="A4C2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0" autoAdjust="0"/>
    <p:restoredTop sz="93792" autoAdjust="0"/>
  </p:normalViewPr>
  <p:slideViewPr>
    <p:cSldViewPr snapToGrid="0" snapToObjects="1" showGuides="1">
      <p:cViewPr varScale="1">
        <p:scale>
          <a:sx n="81" d="100"/>
          <a:sy n="81" d="100"/>
        </p:scale>
        <p:origin x="108" y="1248"/>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86AB6-40ED-465D-8045-FBBB0C386C13}" type="datetimeFigureOut">
              <a:rPr lang="en-US" smtClean="0"/>
              <a:t>9/24/2021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134BD7-5DD2-432A-8F84-0E05342D6162}" type="slidenum">
              <a:rPr lang="en-US" smtClean="0"/>
              <a:t>‹#›</a:t>
            </a:fld>
            <a:endParaRPr lang="en-US"/>
          </a:p>
        </p:txBody>
      </p:sp>
    </p:spTree>
    <p:extLst>
      <p:ext uri="{BB962C8B-B14F-4D97-AF65-F5344CB8AC3E}">
        <p14:creationId xmlns:p14="http://schemas.microsoft.com/office/powerpoint/2010/main" val="708745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title slide</a:t>
            </a:r>
          </a:p>
          <a:p>
            <a:pPr marL="171450" indent="-171450">
              <a:buFont typeface="Arial" panose="020B0604020202020204" pitchFamily="34" charset="0"/>
              <a:buChar char="•"/>
            </a:pPr>
            <a:r>
              <a:rPr lang="en-US" dirty="0"/>
              <a:t>Do not change colors</a:t>
            </a:r>
          </a:p>
          <a:p>
            <a:pPr marL="171450" indent="-171450">
              <a:buFont typeface="Arial" panose="020B0604020202020204" pitchFamily="34" charset="0"/>
              <a:buChar char="•"/>
            </a:pPr>
            <a:r>
              <a:rPr lang="en-US" dirty="0"/>
              <a:t>Add title where designated</a:t>
            </a:r>
          </a:p>
          <a:p>
            <a:endParaRPr lang="en-US" dirty="0"/>
          </a:p>
        </p:txBody>
      </p:sp>
      <p:sp>
        <p:nvSpPr>
          <p:cNvPr id="4" name="Slide Number Placeholder 3"/>
          <p:cNvSpPr>
            <a:spLocks noGrp="1"/>
          </p:cNvSpPr>
          <p:nvPr>
            <p:ph type="sldNum" sz="quarter" idx="5"/>
          </p:nvPr>
        </p:nvSpPr>
        <p:spPr/>
        <p:txBody>
          <a:bodyPr/>
          <a:lstStyle/>
          <a:p>
            <a:fld id="{EB134BD7-5DD2-432A-8F84-0E05342D6162}" type="slidenum">
              <a:rPr lang="en-US" smtClean="0"/>
              <a:t>1</a:t>
            </a:fld>
            <a:endParaRPr lang="en-US"/>
          </a:p>
        </p:txBody>
      </p:sp>
    </p:spTree>
    <p:extLst>
      <p:ext uri="{BB962C8B-B14F-4D97-AF65-F5344CB8AC3E}">
        <p14:creationId xmlns:p14="http://schemas.microsoft.com/office/powerpoint/2010/main" val="41219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F62BB6-33E0-49D4-9260-75C818366A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E92F96-DE87-418C-BF2D-BDB9AF3DFCF2}"/>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A45A0BD0-417F-48E1-AF5E-65A01ECDE7A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AC5EA9D-70BD-48BC-ADBD-DABE60DC971D}" type="slidenum">
              <a:t>3</a:t>
            </a:fld>
            <a:endParaRPr lang="en-US" sz="1200" b="0" i="0" u="none" strike="noStrike" kern="1200" cap="none" spc="0" baseline="0">
              <a:solidFill>
                <a:srgbClr val="000000"/>
              </a:solidFill>
              <a:uFillTx/>
              <a:latin typeface="Calibri" pitchFamily="3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F62BB6-33E0-49D4-9260-75C818366A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E92F96-DE87-418C-BF2D-BDB9AF3DFCF2}"/>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A45A0BD0-417F-48E1-AF5E-65A01ECDE7A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AC5EA9D-70BD-48BC-ADBD-DABE60DC971D}" type="slidenum">
              <a:t>6</a:t>
            </a:fld>
            <a:endParaRPr lang="en-US" sz="1200" b="0" i="0" u="none" strike="noStrike" kern="1200" cap="none" spc="0" baseline="0">
              <a:solidFill>
                <a:srgbClr val="000000"/>
              </a:solidFill>
              <a:uFillTx/>
              <a:latin typeface="Calibri" pitchFamily="34"/>
            </a:endParaRPr>
          </a:p>
        </p:txBody>
      </p:sp>
    </p:spTree>
    <p:extLst>
      <p:ext uri="{BB962C8B-B14F-4D97-AF65-F5344CB8AC3E}">
        <p14:creationId xmlns:p14="http://schemas.microsoft.com/office/powerpoint/2010/main" val="2158103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F62BB6-33E0-49D4-9260-75C818366A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E92F96-DE87-418C-BF2D-BDB9AF3DFCF2}"/>
              </a:ext>
            </a:extLst>
          </p:cNvPr>
          <p:cNvSpPr txBox="1">
            <a:spLocks noGrp="1"/>
          </p:cNvSpPr>
          <p:nvPr>
            <p:ph type="body" sz="quarter" idx="1"/>
          </p:nvPr>
        </p:nvSpPr>
        <p:spPr/>
        <p:txBody>
          <a:bodyPr/>
          <a:lstStyle/>
          <a:p>
            <a:r>
              <a:rPr lang="en-US" dirty="0">
                <a:solidFill>
                  <a:schemeClr val="bg1"/>
                </a:solidFill>
              </a:rPr>
              <a:t>Address emerging needs related to the Overdose Epidemic. </a:t>
            </a:r>
            <a:endParaRPr lang="en-US" dirty="0"/>
          </a:p>
        </p:txBody>
      </p:sp>
      <p:sp>
        <p:nvSpPr>
          <p:cNvPr id="4" name="Slide Number Placeholder 3">
            <a:extLst>
              <a:ext uri="{FF2B5EF4-FFF2-40B4-BE49-F238E27FC236}">
                <a16:creationId xmlns:a16="http://schemas.microsoft.com/office/drawing/2014/main" id="{A45A0BD0-417F-48E1-AF5E-65A01ECDE7A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AC5EA9D-70BD-48BC-ADBD-DABE60DC971D}" type="slidenum">
              <a:t>7</a:t>
            </a:fld>
            <a:endParaRPr lang="en-US" sz="1200" b="0" i="0" u="none" strike="noStrike" kern="1200" cap="none" spc="0" baseline="0">
              <a:solidFill>
                <a:srgbClr val="000000"/>
              </a:solidFill>
              <a:uFillTx/>
              <a:latin typeface="Calibri" pitchFamily="34"/>
            </a:endParaRPr>
          </a:p>
        </p:txBody>
      </p:sp>
    </p:spTree>
    <p:extLst>
      <p:ext uri="{BB962C8B-B14F-4D97-AF65-F5344CB8AC3E}">
        <p14:creationId xmlns:p14="http://schemas.microsoft.com/office/powerpoint/2010/main" val="1771921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F62BB6-33E0-49D4-9260-75C818366A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E92F96-DE87-418C-BF2D-BDB9AF3DFCF2}"/>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A45A0BD0-417F-48E1-AF5E-65A01ECDE7A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AC5EA9D-70BD-48BC-ADBD-DABE60DC971D}" type="slidenum">
              <a:t>8</a:t>
            </a:fld>
            <a:endParaRPr lang="en-US" sz="1200" b="0" i="0" u="none" strike="noStrike" kern="1200" cap="none" spc="0" baseline="0">
              <a:solidFill>
                <a:srgbClr val="000000"/>
              </a:solidFill>
              <a:uFillTx/>
              <a:latin typeface="Calibri" pitchFamily="34"/>
            </a:endParaRPr>
          </a:p>
        </p:txBody>
      </p:sp>
    </p:spTree>
    <p:extLst>
      <p:ext uri="{BB962C8B-B14F-4D97-AF65-F5344CB8AC3E}">
        <p14:creationId xmlns:p14="http://schemas.microsoft.com/office/powerpoint/2010/main" val="250592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F62BB6-33E0-49D4-9260-75C818366A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E92F96-DE87-418C-BF2D-BDB9AF3DFCF2}"/>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A45A0BD0-417F-48E1-AF5E-65A01ECDE7A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AC5EA9D-70BD-48BC-ADBD-DABE60DC971D}" type="slidenum">
              <a:t>9</a:t>
            </a:fld>
            <a:endParaRPr lang="en-US" sz="1200" b="0" i="0" u="none" strike="noStrike" kern="1200" cap="none" spc="0" baseline="0">
              <a:solidFill>
                <a:srgbClr val="000000"/>
              </a:solidFill>
              <a:uFillTx/>
              <a:latin typeface="Calibri" pitchFamily="34"/>
            </a:endParaRPr>
          </a:p>
        </p:txBody>
      </p:sp>
    </p:spTree>
    <p:extLst>
      <p:ext uri="{BB962C8B-B14F-4D97-AF65-F5344CB8AC3E}">
        <p14:creationId xmlns:p14="http://schemas.microsoft.com/office/powerpoint/2010/main" val="2196726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4240472"/>
            <a:ext cx="9144000" cy="803795"/>
          </a:xfrm>
          <a:prstGeom prst="rect">
            <a:avLst/>
          </a:prstGeom>
          <a:solidFill>
            <a:srgbClr val="A4A7AA">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311094" y="1"/>
            <a:ext cx="8832906" cy="4125509"/>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1"/>
            <a:ext cx="311094" cy="4125509"/>
          </a:xfrm>
          <a:prstGeom prst="rect">
            <a:avLst/>
          </a:prstGeom>
          <a:solidFill>
            <a:srgbClr val="CF35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135380" y="1955673"/>
            <a:ext cx="8008619" cy="1950035"/>
          </a:xfrm>
          <a:prstGeom prst="rect">
            <a:avLst/>
          </a:prstGeom>
          <a:solidFill>
            <a:srgbClr val="1C6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1283204" y="170521"/>
            <a:ext cx="7676582" cy="414212"/>
          </a:xfrm>
          <a:prstGeom prst="rect">
            <a:avLst/>
          </a:prstGeom>
        </p:spPr>
        <p:txBody>
          <a:bodyPr>
            <a:normAutofit/>
          </a:bodyPr>
          <a:lstStyle>
            <a:lvl1pPr algn="r">
              <a:defRPr sz="36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3295AC9F-E362-4AF5-88B1-9D5E086D0177}"/>
              </a:ext>
            </a:extLst>
          </p:cNvPr>
          <p:cNvSpPr>
            <a:spLocks noGrp="1"/>
          </p:cNvSpPr>
          <p:nvPr>
            <p:ph type="body" sz="quarter" idx="10" hasCustomPrompt="1"/>
          </p:nvPr>
        </p:nvSpPr>
        <p:spPr>
          <a:xfrm>
            <a:off x="310606" y="4327232"/>
            <a:ext cx="2841625" cy="619125"/>
          </a:xfrm>
        </p:spPr>
        <p:txBody>
          <a:bodyPr anchor="ctr">
            <a:normAutofit/>
          </a:bodyPr>
          <a:lstStyle>
            <a:lvl1pPr marL="0" indent="0">
              <a:buNone/>
              <a:defRPr sz="1800"/>
            </a:lvl1pPr>
          </a:lstStyle>
          <a:p>
            <a:pPr lvl="0"/>
            <a:r>
              <a:rPr lang="en-US" dirty="0"/>
              <a:t>Location of Presentation Date</a:t>
            </a:r>
          </a:p>
        </p:txBody>
      </p:sp>
      <p:sp>
        <p:nvSpPr>
          <p:cNvPr id="17" name="Subtitle 2">
            <a:extLst>
              <a:ext uri="{FF2B5EF4-FFF2-40B4-BE49-F238E27FC236}">
                <a16:creationId xmlns:a16="http://schemas.microsoft.com/office/drawing/2014/main" id="{EC75B8A7-8EEA-4F38-A82A-DBDE34A739E9}"/>
              </a:ext>
            </a:extLst>
          </p:cNvPr>
          <p:cNvSpPr>
            <a:spLocks noGrp="1"/>
          </p:cNvSpPr>
          <p:nvPr>
            <p:ph type="subTitle" idx="1"/>
          </p:nvPr>
        </p:nvSpPr>
        <p:spPr>
          <a:xfrm>
            <a:off x="2034539" y="1955672"/>
            <a:ext cx="6925245" cy="1950035"/>
          </a:xfrm>
        </p:spPr>
        <p:txBody>
          <a:bodyPr anchor="ctr">
            <a:normAutofit/>
          </a:bodyPr>
          <a:lstStyle>
            <a:lvl1pPr marL="0" indent="0" algn="r">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grpSp>
        <p:nvGrpSpPr>
          <p:cNvPr id="15" name="Group 14"/>
          <p:cNvGrpSpPr/>
          <p:nvPr userDrawn="1"/>
        </p:nvGrpSpPr>
        <p:grpSpPr>
          <a:xfrm>
            <a:off x="6705600" y="4294784"/>
            <a:ext cx="2254184" cy="695417"/>
            <a:chOff x="5991773" y="5731961"/>
            <a:chExt cx="2968012" cy="915633"/>
          </a:xfrm>
        </p:grpSpPr>
        <p:pic>
          <p:nvPicPr>
            <p:cNvPr id="16" name="Picture 15"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6600" y="5891367"/>
              <a:ext cx="1873185" cy="666470"/>
            </a:xfrm>
            <a:prstGeom prst="rect">
              <a:avLst/>
            </a:prstGeom>
          </p:spPr>
        </p:pic>
        <p:pic>
          <p:nvPicPr>
            <p:cNvPr id="18" name="Picture 17" descr="HHS-Logo-camera-read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91773" y="5731961"/>
              <a:ext cx="963363" cy="915633"/>
            </a:xfrm>
            <a:prstGeom prst="rect">
              <a:avLst/>
            </a:prstGeom>
          </p:spPr>
        </p:pic>
      </p:grpSp>
    </p:spTree>
    <p:extLst>
      <p:ext uri="{BB962C8B-B14F-4D97-AF65-F5344CB8AC3E}">
        <p14:creationId xmlns:p14="http://schemas.microsoft.com/office/powerpoint/2010/main" val="18859823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947015"/>
            <a:ext cx="8229600" cy="364760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a:extLst>
              <a:ext uri="{FF2B5EF4-FFF2-40B4-BE49-F238E27FC236}">
                <a16:creationId xmlns:a16="http://schemas.microsoft.com/office/drawing/2014/main" id="{C7371E86-DC47-4E56-B42C-F7C6629C74A2}"/>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4" name="Title 13">
            <a:extLst>
              <a:ext uri="{FF2B5EF4-FFF2-40B4-BE49-F238E27FC236}">
                <a16:creationId xmlns:a16="http://schemas.microsoft.com/office/drawing/2014/main" id="{7CF833B0-75C1-4D45-98F9-211F79DE9D14}"/>
              </a:ext>
            </a:extLst>
          </p:cNvPr>
          <p:cNvSpPr>
            <a:spLocks noGrp="1"/>
          </p:cNvSpPr>
          <p:nvPr>
            <p:ph type="title"/>
          </p:nvPr>
        </p:nvSpPr>
        <p:spPr/>
        <p:txBody>
          <a:bodyPr/>
          <a:lstStyle/>
          <a:p>
            <a:r>
              <a:rPr lang="en-US"/>
              <a:t>Click to edit Master title style</a:t>
            </a:r>
          </a:p>
        </p:txBody>
      </p:sp>
      <p:pic>
        <p:nvPicPr>
          <p:cNvPr id="6" name="Picture 5"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69505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Vertical Text Placeholder 2">
            <a:extLst>
              <a:ext uri="{FF2B5EF4-FFF2-40B4-BE49-F238E27FC236}">
                <a16:creationId xmlns:a16="http://schemas.microsoft.com/office/drawing/2014/main" id="{4C95A494-F140-4FCC-B3E7-9D84457415E7}"/>
              </a:ext>
            </a:extLst>
          </p:cNvPr>
          <p:cNvSpPr>
            <a:spLocks noGrp="1"/>
          </p:cNvSpPr>
          <p:nvPr>
            <p:ph type="body" orient="vert" idx="13"/>
          </p:nvPr>
        </p:nvSpPr>
        <p:spPr>
          <a:xfrm>
            <a:off x="457200" y="947015"/>
            <a:ext cx="6019800" cy="364760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FF2B5EF4-FFF2-40B4-BE49-F238E27FC236}">
                <a16:creationId xmlns:a16="http://schemas.microsoft.com/office/drawing/2014/main" id="{871CABD9-2B2A-4BA2-9DB4-296F1FBE0A1F}"/>
              </a:ext>
            </a:extLst>
          </p:cNvPr>
          <p:cNvSpPr>
            <a:spLocks noGrp="1"/>
          </p:cNvSpPr>
          <p:nvPr>
            <p:ph type="sldNum" sz="quarter" idx="14"/>
          </p:nvPr>
        </p:nvSpPr>
        <p:spPr/>
        <p:txBody>
          <a:bodyPr/>
          <a:lstStyle/>
          <a:p>
            <a:fld id="{D07D4089-40B5-457D-927F-16367A53BB79}" type="slidenum">
              <a:rPr lang="en-US" smtClean="0"/>
              <a:pPr/>
              <a:t>‹#›</a:t>
            </a:fld>
            <a:endParaRPr lang="en-US" dirty="0"/>
          </a:p>
        </p:txBody>
      </p:sp>
      <p:sp>
        <p:nvSpPr>
          <p:cNvPr id="17" name="Title 16">
            <a:extLst>
              <a:ext uri="{FF2B5EF4-FFF2-40B4-BE49-F238E27FC236}">
                <a16:creationId xmlns:a16="http://schemas.microsoft.com/office/drawing/2014/main" id="{197D3B14-2836-4373-815E-B723FCD890BB}"/>
              </a:ext>
            </a:extLst>
          </p:cNvPr>
          <p:cNvSpPr>
            <a:spLocks noGrp="1"/>
          </p:cNvSpPr>
          <p:nvPr>
            <p:ph type="title"/>
          </p:nvPr>
        </p:nvSpPr>
        <p:spPr/>
        <p:txBody>
          <a:bodyPr/>
          <a:lstStyle/>
          <a:p>
            <a:r>
              <a:rPr lang="en-US"/>
              <a:t>Click to edit Master title style</a:t>
            </a:r>
          </a:p>
        </p:txBody>
      </p:sp>
      <p:sp>
        <p:nvSpPr>
          <p:cNvPr id="19" name="Text Placeholder 18">
            <a:extLst>
              <a:ext uri="{FF2B5EF4-FFF2-40B4-BE49-F238E27FC236}">
                <a16:creationId xmlns:a16="http://schemas.microsoft.com/office/drawing/2014/main" id="{D30EC90A-617D-436B-9C30-8145B7FFEF16}"/>
              </a:ext>
            </a:extLst>
          </p:cNvPr>
          <p:cNvSpPr>
            <a:spLocks noGrp="1"/>
          </p:cNvSpPr>
          <p:nvPr>
            <p:ph type="body" sz="quarter" idx="15"/>
          </p:nvPr>
        </p:nvSpPr>
        <p:spPr>
          <a:xfrm rot="5400000">
            <a:off x="5834298" y="1742121"/>
            <a:ext cx="3647609" cy="2057397"/>
          </a:xfrm>
        </p:spPr>
        <p:txBody>
          <a:bodyPr/>
          <a:lstStyle>
            <a:lvl1pPr marL="0" indent="0">
              <a:buNone/>
              <a:defRPr/>
            </a:lvl1pPr>
          </a:lstStyle>
          <a:p>
            <a:pPr lvl="0"/>
            <a:endParaRPr lang="en-US" dirty="0"/>
          </a:p>
        </p:txBody>
      </p:sp>
      <p:pic>
        <p:nvPicPr>
          <p:cNvPr id="7" name="Picture 6"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3381376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9CA1720-02F3-46D5-91D9-004D8178A80E}"/>
              </a:ext>
            </a:extLst>
          </p:cNvPr>
          <p:cNvSpPr txBox="1"/>
          <p:nvPr userDrawn="1"/>
        </p:nvSpPr>
        <p:spPr>
          <a:xfrm>
            <a:off x="457200" y="1001168"/>
            <a:ext cx="8229600" cy="3554819"/>
          </a:xfrm>
          <a:prstGeom prst="rect">
            <a:avLst/>
          </a:prstGeom>
          <a:noFill/>
        </p:spPr>
        <p:txBody>
          <a:bodyPr wrap="square" rtlCol="0">
            <a:spAutoFit/>
          </a:bodyPr>
          <a:lstStyle/>
          <a:p>
            <a:pPr algn="ctr"/>
            <a:r>
              <a:rPr lang="en-US" sz="2600" dirty="0"/>
              <a:t>SAMHSA’s mission is to reduce the impact of substance abuse and mental illness on America’s communities.</a:t>
            </a:r>
          </a:p>
          <a:p>
            <a:r>
              <a:rPr lang="en-US" sz="1800" dirty="0"/>
              <a:t>                  </a:t>
            </a:r>
          </a:p>
          <a:p>
            <a:pPr algn="ctr">
              <a:spcBef>
                <a:spcPts val="0"/>
              </a:spcBef>
            </a:pPr>
            <a:endParaRPr lang="en-US" dirty="0"/>
          </a:p>
          <a:p>
            <a:pPr>
              <a:spcBef>
                <a:spcPts val="0"/>
              </a:spcBef>
            </a:pPr>
            <a:endParaRPr lang="en-US" sz="1400" dirty="0"/>
          </a:p>
          <a:p>
            <a:pPr>
              <a:spcBef>
                <a:spcPts val="0"/>
              </a:spcBef>
            </a:pPr>
            <a:endParaRPr lang="en-US" sz="1400" dirty="0"/>
          </a:p>
          <a:p>
            <a:pPr algn="ctr">
              <a:spcBef>
                <a:spcPts val="2400"/>
              </a:spcBef>
            </a:pPr>
            <a:r>
              <a:rPr lang="en-US" sz="4000" dirty="0"/>
              <a:t>www.samhsa.gov</a:t>
            </a:r>
          </a:p>
          <a:p>
            <a:pPr algn="ctr">
              <a:spcBef>
                <a:spcPts val="3000"/>
              </a:spcBef>
            </a:pPr>
            <a:r>
              <a:rPr lang="en-US" sz="2400" dirty="0"/>
              <a:t>1-877-SAMHSA-7 (1-877-726-4727) ● 1-800-487-4889 (TDD)</a:t>
            </a:r>
          </a:p>
        </p:txBody>
      </p:sp>
      <p:sp>
        <p:nvSpPr>
          <p:cNvPr id="3" name="Slide Number Placeholder 2">
            <a:extLst>
              <a:ext uri="{FF2B5EF4-FFF2-40B4-BE49-F238E27FC236}">
                <a16:creationId xmlns:a16="http://schemas.microsoft.com/office/drawing/2014/main" id="{5448F7EC-8EE8-4B66-800B-C5AA9FC41395}"/>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6" name="Title 5">
            <a:extLst>
              <a:ext uri="{FF2B5EF4-FFF2-40B4-BE49-F238E27FC236}">
                <a16:creationId xmlns:a16="http://schemas.microsoft.com/office/drawing/2014/main" id="{A3A27E57-9852-43E2-9EA6-11925D42D174}"/>
              </a:ext>
            </a:extLst>
          </p:cNvPr>
          <p:cNvSpPr>
            <a:spLocks noGrp="1"/>
          </p:cNvSpPr>
          <p:nvPr>
            <p:ph type="title" hasCustomPrompt="1"/>
          </p:nvPr>
        </p:nvSpPr>
        <p:spPr/>
        <p:txBody>
          <a:bodyPr/>
          <a:lstStyle>
            <a:lvl1pPr>
              <a:defRPr/>
            </a:lvl1pPr>
          </a:lstStyle>
          <a:p>
            <a:r>
              <a:rPr lang="en-US" dirty="0"/>
              <a:t>Thank You</a:t>
            </a:r>
          </a:p>
        </p:txBody>
      </p:sp>
      <p:sp>
        <p:nvSpPr>
          <p:cNvPr id="7" name="Text Placeholder 15">
            <a:extLst>
              <a:ext uri="{FF2B5EF4-FFF2-40B4-BE49-F238E27FC236}">
                <a16:creationId xmlns:a16="http://schemas.microsoft.com/office/drawing/2014/main" id="{69091E6D-2812-48AA-839F-22FB3CC77F13}"/>
              </a:ext>
            </a:extLst>
          </p:cNvPr>
          <p:cNvSpPr>
            <a:spLocks noGrp="1"/>
          </p:cNvSpPr>
          <p:nvPr>
            <p:ph type="body" sz="quarter" idx="11"/>
          </p:nvPr>
        </p:nvSpPr>
        <p:spPr>
          <a:xfrm>
            <a:off x="457200" y="1928917"/>
            <a:ext cx="8229600" cy="1201401"/>
          </a:xfrm>
        </p:spPr>
        <p:txBody>
          <a:bodyPr/>
          <a:lstStyle>
            <a:lvl1pPr marL="0" indent="0" algn="ctr">
              <a:buNone/>
              <a:defRPr sz="2000">
                <a:solidFill>
                  <a:schemeClr val="tx1"/>
                </a:solidFill>
              </a:defRPr>
            </a:lvl1pPr>
            <a:lvl2pPr marL="457200" indent="0">
              <a:buNone/>
              <a:defRPr/>
            </a:lvl2pPr>
          </a:lstStyle>
          <a:p>
            <a:pPr lvl="0"/>
            <a:endParaRPr lang="en-US" dirty="0"/>
          </a:p>
        </p:txBody>
      </p:sp>
    </p:spTree>
    <p:extLst>
      <p:ext uri="{BB962C8B-B14F-4D97-AF65-F5344CB8AC3E}">
        <p14:creationId xmlns:p14="http://schemas.microsoft.com/office/powerpoint/2010/main" val="296448194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5E43-5E08-4571-8A3D-76A8780BECE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74F4A29-E200-4C1C-94BB-8C84BF89937D}"/>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1" name="Text Placeholder 10">
            <a:extLst>
              <a:ext uri="{FF2B5EF4-FFF2-40B4-BE49-F238E27FC236}">
                <a16:creationId xmlns:a16="http://schemas.microsoft.com/office/drawing/2014/main" id="{0A2D9EF6-3FB5-4253-AB02-030F950A6163}"/>
              </a:ext>
            </a:extLst>
          </p:cNvPr>
          <p:cNvSpPr>
            <a:spLocks noGrp="1"/>
          </p:cNvSpPr>
          <p:nvPr>
            <p:ph type="body" sz="quarter" idx="11"/>
          </p:nvPr>
        </p:nvSpPr>
        <p:spPr>
          <a:xfrm>
            <a:off x="317506" y="989675"/>
            <a:ext cx="8369294" cy="914400"/>
          </a:xfrm>
        </p:spPr>
        <p:txBody>
          <a:bodyPr>
            <a:normAutofit/>
          </a:bodyPr>
          <a:lstStyle>
            <a:lvl1pPr marL="0" indent="0" algn="ctr">
              <a:buNone/>
              <a:defRPr sz="2600"/>
            </a:lvl1pPr>
          </a:lstStyle>
          <a:p>
            <a:pPr lvl="0"/>
            <a:r>
              <a:rPr lang="en-US" dirty="0"/>
              <a:t>Click to edit Master text styles</a:t>
            </a:r>
          </a:p>
        </p:txBody>
      </p:sp>
      <p:sp>
        <p:nvSpPr>
          <p:cNvPr id="14" name="Text Placeholder 10">
            <a:extLst>
              <a:ext uri="{FF2B5EF4-FFF2-40B4-BE49-F238E27FC236}">
                <a16:creationId xmlns:a16="http://schemas.microsoft.com/office/drawing/2014/main" id="{4601820A-F0CB-4338-9234-13466F164E3C}"/>
              </a:ext>
            </a:extLst>
          </p:cNvPr>
          <p:cNvSpPr>
            <a:spLocks noGrp="1"/>
          </p:cNvSpPr>
          <p:nvPr>
            <p:ph type="body" sz="quarter" idx="12"/>
          </p:nvPr>
        </p:nvSpPr>
        <p:spPr>
          <a:xfrm>
            <a:off x="317506" y="1929949"/>
            <a:ext cx="8369294" cy="914400"/>
          </a:xfrm>
        </p:spPr>
        <p:txBody>
          <a:bodyPr/>
          <a:lstStyle>
            <a:lvl1pPr marL="0" indent="0" algn="ctr">
              <a:buNone/>
              <a:defRPr sz="2000"/>
            </a:lvl1pPr>
          </a:lstStyle>
          <a:p>
            <a:pPr lvl="0"/>
            <a:r>
              <a:rPr lang="en-US" dirty="0"/>
              <a:t>Click to edit Master text styles</a:t>
            </a:r>
          </a:p>
        </p:txBody>
      </p:sp>
      <p:sp>
        <p:nvSpPr>
          <p:cNvPr id="15" name="Text Placeholder 10">
            <a:extLst>
              <a:ext uri="{FF2B5EF4-FFF2-40B4-BE49-F238E27FC236}">
                <a16:creationId xmlns:a16="http://schemas.microsoft.com/office/drawing/2014/main" id="{D2A5F6E9-C3CD-4B07-B65C-67B35CEA178C}"/>
              </a:ext>
            </a:extLst>
          </p:cNvPr>
          <p:cNvSpPr>
            <a:spLocks noGrp="1"/>
          </p:cNvSpPr>
          <p:nvPr>
            <p:ph type="body" sz="quarter" idx="13"/>
          </p:nvPr>
        </p:nvSpPr>
        <p:spPr>
          <a:xfrm>
            <a:off x="317506" y="2956234"/>
            <a:ext cx="8369294" cy="914400"/>
          </a:xfrm>
        </p:spPr>
        <p:txBody>
          <a:bodyPr>
            <a:normAutofit/>
          </a:bodyPr>
          <a:lstStyle>
            <a:lvl1pPr marL="0" indent="0" algn="ctr">
              <a:buNone/>
              <a:defRPr sz="4000"/>
            </a:lvl1pPr>
          </a:lstStyle>
          <a:p>
            <a:pPr lvl="0"/>
            <a:r>
              <a:rPr lang="en-US" dirty="0"/>
              <a:t>Click to edit Master text styles</a:t>
            </a:r>
          </a:p>
        </p:txBody>
      </p:sp>
      <p:sp>
        <p:nvSpPr>
          <p:cNvPr id="16" name="Text Placeholder 10">
            <a:extLst>
              <a:ext uri="{FF2B5EF4-FFF2-40B4-BE49-F238E27FC236}">
                <a16:creationId xmlns:a16="http://schemas.microsoft.com/office/drawing/2014/main" id="{6C57AB5E-55EB-40AF-A1AE-21C38ECEEDE7}"/>
              </a:ext>
            </a:extLst>
          </p:cNvPr>
          <p:cNvSpPr>
            <a:spLocks noGrp="1"/>
          </p:cNvSpPr>
          <p:nvPr>
            <p:ph type="body" sz="quarter" idx="14"/>
          </p:nvPr>
        </p:nvSpPr>
        <p:spPr>
          <a:xfrm>
            <a:off x="317506" y="4166767"/>
            <a:ext cx="8369294" cy="528069"/>
          </a:xfrm>
        </p:spPr>
        <p:txBody>
          <a:bodyPr>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2135259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Header and Two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60147-265F-4743-B56A-23E7C43954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FFD0A9A-AA91-4972-9BA4-97F390B4B4C1}"/>
              </a:ext>
            </a:extLst>
          </p:cNvPr>
          <p:cNvSpPr>
            <a:spLocks noGrp="1"/>
          </p:cNvSpPr>
          <p:nvPr>
            <p:ph sz="half" idx="1"/>
          </p:nvPr>
        </p:nvSpPr>
        <p:spPr>
          <a:xfrm>
            <a:off x="628650" y="822961"/>
            <a:ext cx="3886200" cy="3809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F35941-9D06-4113-AD5A-F9A11ADD4234}"/>
              </a:ext>
            </a:extLst>
          </p:cNvPr>
          <p:cNvSpPr>
            <a:spLocks noGrp="1"/>
          </p:cNvSpPr>
          <p:nvPr>
            <p:ph sz="half" idx="2"/>
          </p:nvPr>
        </p:nvSpPr>
        <p:spPr>
          <a:xfrm>
            <a:off x="4629150" y="822961"/>
            <a:ext cx="3886200" cy="3809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224CB91-28E2-44B1-A5FB-D1F1CE5F9413}"/>
              </a:ext>
            </a:extLst>
          </p:cNvPr>
          <p:cNvSpPr>
            <a:spLocks noGrp="1"/>
          </p:cNvSpPr>
          <p:nvPr>
            <p:ph type="sldNum" sz="quarter" idx="12"/>
          </p:nvPr>
        </p:nvSpPr>
        <p:spPr/>
        <p:txBody>
          <a:bodyPr/>
          <a:lstStyle/>
          <a:p>
            <a:fld id="{65F06153-74AA-4750-B3D3-BC9D0DA7D13B}" type="slidenum">
              <a:rPr lang="en-US" smtClean="0"/>
              <a:t>‹#›</a:t>
            </a:fld>
            <a:endParaRPr lang="en-US"/>
          </a:p>
        </p:txBody>
      </p:sp>
    </p:spTree>
    <p:extLst>
      <p:ext uri="{BB962C8B-B14F-4D97-AF65-F5344CB8AC3E}">
        <p14:creationId xmlns:p14="http://schemas.microsoft.com/office/powerpoint/2010/main" val="728506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and Three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60147-265F-4743-B56A-23E7C43954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FFD0A9A-AA91-4972-9BA4-97F390B4B4C1}"/>
              </a:ext>
            </a:extLst>
          </p:cNvPr>
          <p:cNvSpPr>
            <a:spLocks noGrp="1"/>
          </p:cNvSpPr>
          <p:nvPr>
            <p:ph sz="half" idx="1"/>
          </p:nvPr>
        </p:nvSpPr>
        <p:spPr>
          <a:xfrm>
            <a:off x="628650" y="822961"/>
            <a:ext cx="2537460" cy="3809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F35941-9D06-4113-AD5A-F9A11ADD4234}"/>
              </a:ext>
            </a:extLst>
          </p:cNvPr>
          <p:cNvSpPr>
            <a:spLocks noGrp="1"/>
          </p:cNvSpPr>
          <p:nvPr>
            <p:ph sz="half" idx="2"/>
          </p:nvPr>
        </p:nvSpPr>
        <p:spPr>
          <a:xfrm>
            <a:off x="3335536" y="822961"/>
            <a:ext cx="2537460" cy="3809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224CB91-28E2-44B1-A5FB-D1F1CE5F9413}"/>
              </a:ext>
            </a:extLst>
          </p:cNvPr>
          <p:cNvSpPr>
            <a:spLocks noGrp="1"/>
          </p:cNvSpPr>
          <p:nvPr>
            <p:ph type="sldNum" sz="quarter" idx="12"/>
          </p:nvPr>
        </p:nvSpPr>
        <p:spPr/>
        <p:txBody>
          <a:bodyPr/>
          <a:lstStyle/>
          <a:p>
            <a:fld id="{65F06153-74AA-4750-B3D3-BC9D0DA7D13B}" type="slidenum">
              <a:rPr lang="en-US" smtClean="0"/>
              <a:t>‹#›</a:t>
            </a:fld>
            <a:endParaRPr lang="en-US"/>
          </a:p>
        </p:txBody>
      </p:sp>
      <p:sp>
        <p:nvSpPr>
          <p:cNvPr id="9" name="Content Placeholder 8">
            <a:extLst>
              <a:ext uri="{FF2B5EF4-FFF2-40B4-BE49-F238E27FC236}">
                <a16:creationId xmlns:a16="http://schemas.microsoft.com/office/drawing/2014/main" id="{9DC5C6C9-84DF-4927-B7CC-EB58E98E35F4}"/>
              </a:ext>
            </a:extLst>
          </p:cNvPr>
          <p:cNvSpPr>
            <a:spLocks noGrp="1"/>
          </p:cNvSpPr>
          <p:nvPr>
            <p:ph sz="quarter" idx="13"/>
          </p:nvPr>
        </p:nvSpPr>
        <p:spPr>
          <a:xfrm>
            <a:off x="6042422" y="822722"/>
            <a:ext cx="2537460"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8761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ection Header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1B013-2B4E-437C-BE98-8A12C8D0F7DE}"/>
              </a:ext>
            </a:extLst>
          </p:cNvPr>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AD592164-EAE2-455C-8D3B-DDFC2E483F5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a:extLst>
              <a:ext uri="{FF2B5EF4-FFF2-40B4-BE49-F238E27FC236}">
                <a16:creationId xmlns:a16="http://schemas.microsoft.com/office/drawing/2014/main" id="{770FAE54-C2CF-4F40-8CC8-D701907715BF}"/>
              </a:ext>
            </a:extLst>
          </p:cNvPr>
          <p:cNvSpPr>
            <a:spLocks noGrp="1"/>
          </p:cNvSpPr>
          <p:nvPr>
            <p:ph type="sldNum" sz="quarter" idx="12"/>
          </p:nvPr>
        </p:nvSpPr>
        <p:spPr/>
        <p:txBody>
          <a:bodyPr/>
          <a:lstStyle/>
          <a:p>
            <a:fld id="{65F06153-74AA-4750-B3D3-BC9D0DA7D13B}" type="slidenum">
              <a:rPr lang="en-US" smtClean="0"/>
              <a:t>‹#›</a:t>
            </a:fld>
            <a:endParaRPr lang="en-US"/>
          </a:p>
        </p:txBody>
      </p:sp>
    </p:spTree>
    <p:extLst>
      <p:ext uri="{BB962C8B-B14F-4D97-AF65-F5344CB8AC3E}">
        <p14:creationId xmlns:p14="http://schemas.microsoft.com/office/powerpoint/2010/main" val="1360311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5C6A4-A8CF-401E-AD95-D12443B94B6C}"/>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981C8DF-A6F6-4548-AC83-96AA19542E81}"/>
              </a:ext>
            </a:extLst>
          </p:cNvPr>
          <p:cNvSpPr>
            <a:spLocks noGrp="1"/>
          </p:cNvSpPr>
          <p:nvPr>
            <p:ph type="sldNum" sz="quarter" idx="12"/>
          </p:nvPr>
        </p:nvSpPr>
        <p:spPr/>
        <p:txBody>
          <a:bodyPr/>
          <a:lstStyle/>
          <a:p>
            <a:fld id="{65F06153-74AA-4750-B3D3-BC9D0DA7D13B}" type="slidenum">
              <a:rPr lang="en-US" smtClean="0"/>
              <a:t>‹#›</a:t>
            </a:fld>
            <a:endParaRPr lang="en-US"/>
          </a:p>
        </p:txBody>
      </p:sp>
    </p:spTree>
    <p:extLst>
      <p:ext uri="{BB962C8B-B14F-4D97-AF65-F5344CB8AC3E}">
        <p14:creationId xmlns:p14="http://schemas.microsoft.com/office/powerpoint/2010/main" val="3565552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9BC996-CFA8-4ED9-B2E2-77411B44AEEB}"/>
              </a:ext>
            </a:extLst>
          </p:cNvPr>
          <p:cNvSpPr>
            <a:spLocks noGrp="1"/>
          </p:cNvSpPr>
          <p:nvPr>
            <p:ph type="sldNum" sz="quarter" idx="10"/>
          </p:nvPr>
        </p:nvSpPr>
        <p:spPr/>
        <p:txBody>
          <a:bodyPr/>
          <a:lstStyle/>
          <a:p>
            <a:fld id="{65F06153-74AA-4750-B3D3-BC9D0DA7D13B}" type="slidenum">
              <a:rPr lang="en-US" smtClean="0"/>
              <a:pPr/>
              <a:t>‹#›</a:t>
            </a:fld>
            <a:endParaRPr lang="en-US" dirty="0"/>
          </a:p>
        </p:txBody>
      </p:sp>
      <p:sp>
        <p:nvSpPr>
          <p:cNvPr id="5" name="Content Placeholder 4">
            <a:extLst>
              <a:ext uri="{FF2B5EF4-FFF2-40B4-BE49-F238E27FC236}">
                <a16:creationId xmlns:a16="http://schemas.microsoft.com/office/drawing/2014/main" id="{1EB87B66-7D84-4BAF-A37E-4106C756C9B8}"/>
              </a:ext>
            </a:extLst>
          </p:cNvPr>
          <p:cNvSpPr>
            <a:spLocks noGrp="1"/>
          </p:cNvSpPr>
          <p:nvPr>
            <p:ph sz="quarter" idx="11"/>
          </p:nvPr>
        </p:nvSpPr>
        <p:spPr>
          <a:xfrm>
            <a:off x="2560797" y="2064783"/>
            <a:ext cx="6529864" cy="1729978"/>
          </a:xfrm>
        </p:spPr>
        <p:txBody>
          <a:bodyPr/>
          <a:lstStyle>
            <a:lvl1pPr marL="0" indent="0">
              <a:buFontTx/>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108895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A6B2A-06C9-4847-8F4D-529AB99032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756E7F-0EAC-48DB-86D4-522D74D951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5333DC9-EFB2-4861-8E68-3D11A8B48AAE}"/>
              </a:ext>
            </a:extLst>
          </p:cNvPr>
          <p:cNvSpPr>
            <a:spLocks noGrp="1"/>
          </p:cNvSpPr>
          <p:nvPr>
            <p:ph type="sldNum" sz="quarter" idx="12"/>
          </p:nvPr>
        </p:nvSpPr>
        <p:spPr/>
        <p:txBody>
          <a:bodyPr/>
          <a:lstStyle/>
          <a:p>
            <a:fld id="{65F06153-74AA-4750-B3D3-BC9D0DA7D13B}" type="slidenum">
              <a:rPr lang="en-US" smtClean="0"/>
              <a:t>‹#›</a:t>
            </a:fld>
            <a:endParaRPr lang="en-US"/>
          </a:p>
        </p:txBody>
      </p:sp>
    </p:spTree>
    <p:extLst>
      <p:ext uri="{BB962C8B-B14F-4D97-AF65-F5344CB8AC3E}">
        <p14:creationId xmlns:p14="http://schemas.microsoft.com/office/powerpoint/2010/main" val="1478020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47015"/>
            <a:ext cx="8229600" cy="36476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lide Number Placeholder 22">
            <a:extLst>
              <a:ext uri="{FF2B5EF4-FFF2-40B4-BE49-F238E27FC236}">
                <a16:creationId xmlns:a16="http://schemas.microsoft.com/office/drawing/2014/main" id="{80ED1A56-7323-4FB6-8ACF-1DE99B8B8BFE}"/>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26" name="Title 25">
            <a:extLst>
              <a:ext uri="{FF2B5EF4-FFF2-40B4-BE49-F238E27FC236}">
                <a16:creationId xmlns:a16="http://schemas.microsoft.com/office/drawing/2014/main" id="{BAA7C934-AF63-4AE4-9879-7DC885F56CE6}"/>
              </a:ext>
            </a:extLst>
          </p:cNvPr>
          <p:cNvSpPr>
            <a:spLocks noGrp="1"/>
          </p:cNvSpPr>
          <p:nvPr>
            <p:ph type="title"/>
          </p:nvPr>
        </p:nvSpPr>
        <p:spPr/>
        <p:txBody>
          <a:bodyPr/>
          <a:lstStyle/>
          <a:p>
            <a:r>
              <a:rPr lang="en-US"/>
              <a:t>Click to edit Master title style</a:t>
            </a:r>
          </a:p>
        </p:txBody>
      </p:sp>
      <p:pic>
        <p:nvPicPr>
          <p:cNvPr id="7" name="Picture 6"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563388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77199" y="4748145"/>
            <a:ext cx="2057400" cy="273844"/>
          </a:xfrm>
          <a:prstGeom prst="rect">
            <a:avLst/>
          </a:prstGeom>
        </p:spPr>
        <p:txBody>
          <a:bodyPr/>
          <a:lstStyle/>
          <a:p>
            <a:fld id="{90EBEF87-C08A-4984-84E5-5ED9A067193A}" type="slidenum">
              <a:rPr lang="en-US" smtClean="0"/>
              <a:t>‹#›</a:t>
            </a:fld>
            <a:endParaRPr lang="en-US" dirty="0"/>
          </a:p>
        </p:txBody>
      </p:sp>
    </p:spTree>
    <p:extLst>
      <p:ext uri="{BB962C8B-B14F-4D97-AF65-F5344CB8AC3E}">
        <p14:creationId xmlns:p14="http://schemas.microsoft.com/office/powerpoint/2010/main" val="296607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Slide Number Placeholder 12">
            <a:extLst>
              <a:ext uri="{FF2B5EF4-FFF2-40B4-BE49-F238E27FC236}">
                <a16:creationId xmlns:a16="http://schemas.microsoft.com/office/drawing/2014/main" id="{9C25D06C-5CC4-414F-B64F-A967EB8BC585}"/>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5" name="Title 14">
            <a:extLst>
              <a:ext uri="{FF2B5EF4-FFF2-40B4-BE49-F238E27FC236}">
                <a16:creationId xmlns:a16="http://schemas.microsoft.com/office/drawing/2014/main" id="{131B094D-1F11-4308-9A4E-9FF5E5E086F0}"/>
              </a:ext>
            </a:extLst>
          </p:cNvPr>
          <p:cNvSpPr>
            <a:spLocks noGrp="1"/>
          </p:cNvSpPr>
          <p:nvPr>
            <p:ph type="title"/>
          </p:nvPr>
        </p:nvSpPr>
        <p:spPr>
          <a:xfrm>
            <a:off x="722313" y="3318493"/>
            <a:ext cx="7772400" cy="729725"/>
          </a:xfrm>
        </p:spPr>
        <p:txBody>
          <a:bodyPr/>
          <a:lstStyle>
            <a:lvl1pPr>
              <a:defRPr>
                <a:solidFill>
                  <a:schemeClr val="tx1"/>
                </a:solidFill>
              </a:defRPr>
            </a:lvl1pPr>
          </a:lstStyle>
          <a:p>
            <a:r>
              <a:rPr lang="en-US" dirty="0"/>
              <a:t>Click to edit Master title style</a:t>
            </a:r>
          </a:p>
        </p:txBody>
      </p:sp>
      <p:pic>
        <p:nvPicPr>
          <p:cNvPr id="6" name="Picture 5"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253390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47015"/>
            <a:ext cx="4038600" cy="36476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47015"/>
            <a:ext cx="4038600" cy="36476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FF2B5EF4-FFF2-40B4-BE49-F238E27FC236}">
                <a16:creationId xmlns:a16="http://schemas.microsoft.com/office/drawing/2014/main" id="{C8D6310A-7476-4D83-A7F8-71D8505B5D47}"/>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5" name="Title 14">
            <a:extLst>
              <a:ext uri="{FF2B5EF4-FFF2-40B4-BE49-F238E27FC236}">
                <a16:creationId xmlns:a16="http://schemas.microsoft.com/office/drawing/2014/main" id="{3A87C2D1-50D6-4300-B47B-7C1BC33BBC7B}"/>
              </a:ext>
            </a:extLst>
          </p:cNvPr>
          <p:cNvSpPr>
            <a:spLocks noGrp="1"/>
          </p:cNvSpPr>
          <p:nvPr>
            <p:ph type="title"/>
          </p:nvPr>
        </p:nvSpPr>
        <p:spPr/>
        <p:txBody>
          <a:bodyPr/>
          <a:lstStyle/>
          <a:p>
            <a:r>
              <a:rPr lang="en-US"/>
              <a:t>Click to edit Master title style</a:t>
            </a:r>
          </a:p>
        </p:txBody>
      </p:sp>
      <p:pic>
        <p:nvPicPr>
          <p:cNvPr id="7" name="Picture 6"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14628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4701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478132"/>
            <a:ext cx="4040188" cy="31164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8" y="94701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478132"/>
            <a:ext cx="4041775" cy="31164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15">
            <a:extLst>
              <a:ext uri="{FF2B5EF4-FFF2-40B4-BE49-F238E27FC236}">
                <a16:creationId xmlns:a16="http://schemas.microsoft.com/office/drawing/2014/main" id="{3EB952FD-FA34-4FAC-AD3E-52F5D8CA5B0B}"/>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7" name="Title 16">
            <a:extLst>
              <a:ext uri="{FF2B5EF4-FFF2-40B4-BE49-F238E27FC236}">
                <a16:creationId xmlns:a16="http://schemas.microsoft.com/office/drawing/2014/main" id="{DCB6E4B7-FABE-4EA9-97E1-AC8EC525F706}"/>
              </a:ext>
            </a:extLst>
          </p:cNvPr>
          <p:cNvSpPr>
            <a:spLocks noGrp="1"/>
          </p:cNvSpPr>
          <p:nvPr>
            <p:ph type="title"/>
          </p:nvPr>
        </p:nvSpPr>
        <p:spPr/>
        <p:txBody>
          <a:bodyPr/>
          <a:lstStyle/>
          <a:p>
            <a:r>
              <a:rPr lang="en-US"/>
              <a:t>Click to edit Master title style</a:t>
            </a:r>
          </a:p>
        </p:txBody>
      </p:sp>
      <p:pic>
        <p:nvPicPr>
          <p:cNvPr id="9" name="Picture 8"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87048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5A6BCC9-8AF3-4028-BDF8-D4FFB58A42B3}"/>
              </a:ext>
            </a:extLst>
          </p:cNvPr>
          <p:cNvSpPr>
            <a:spLocks noGrp="1"/>
          </p:cNvSpPr>
          <p:nvPr>
            <p:ph type="pic" sz="quarter" idx="10"/>
          </p:nvPr>
        </p:nvSpPr>
        <p:spPr>
          <a:xfrm>
            <a:off x="-1" y="575962"/>
            <a:ext cx="9143999" cy="4018661"/>
          </a:xfrm>
        </p:spPr>
        <p:txBody>
          <a:bodyPr/>
          <a:lstStyle>
            <a:lvl1pPr>
              <a:defRPr/>
            </a:lvl1pPr>
          </a:lstStyle>
          <a:p>
            <a:endParaRPr lang="en-US" dirty="0"/>
          </a:p>
        </p:txBody>
      </p:sp>
      <p:sp>
        <p:nvSpPr>
          <p:cNvPr id="16" name="Slide Number Placeholder 15">
            <a:extLst>
              <a:ext uri="{FF2B5EF4-FFF2-40B4-BE49-F238E27FC236}">
                <a16:creationId xmlns:a16="http://schemas.microsoft.com/office/drawing/2014/main" id="{BD372029-2B7F-4130-AA67-E3A2F31228C1}"/>
              </a:ext>
            </a:extLst>
          </p:cNvPr>
          <p:cNvSpPr>
            <a:spLocks noGrp="1"/>
          </p:cNvSpPr>
          <p:nvPr>
            <p:ph type="sldNum" sz="quarter" idx="11"/>
          </p:nvPr>
        </p:nvSpPr>
        <p:spPr/>
        <p:txBody>
          <a:bodyPr/>
          <a:lstStyle/>
          <a:p>
            <a:fld id="{D07D4089-40B5-457D-927F-16367A53BB79}" type="slidenum">
              <a:rPr lang="en-US" smtClean="0"/>
              <a:pPr/>
              <a:t>‹#›</a:t>
            </a:fld>
            <a:endParaRPr lang="en-US" dirty="0"/>
          </a:p>
        </p:txBody>
      </p:sp>
      <p:sp>
        <p:nvSpPr>
          <p:cNvPr id="17" name="Title 16">
            <a:extLst>
              <a:ext uri="{FF2B5EF4-FFF2-40B4-BE49-F238E27FC236}">
                <a16:creationId xmlns:a16="http://schemas.microsoft.com/office/drawing/2014/main" id="{A7004BCD-CA72-4E23-A58E-023F89FC5352}"/>
              </a:ext>
            </a:extLst>
          </p:cNvPr>
          <p:cNvSpPr>
            <a:spLocks noGrp="1"/>
          </p:cNvSpPr>
          <p:nvPr>
            <p:ph type="title"/>
          </p:nvPr>
        </p:nvSpPr>
        <p:spPr/>
        <p:txBody>
          <a:bodyPr/>
          <a:lstStyle/>
          <a:p>
            <a:r>
              <a:rPr lang="en-US"/>
              <a:t>Click to edit Master title style</a:t>
            </a:r>
          </a:p>
        </p:txBody>
      </p:sp>
      <p:pic>
        <p:nvPicPr>
          <p:cNvPr id="6" name="Picture 5"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29130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373ACC5-6994-4CCF-B016-26E3D6DF374D}"/>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3" name="Title 12">
            <a:extLst>
              <a:ext uri="{FF2B5EF4-FFF2-40B4-BE49-F238E27FC236}">
                <a16:creationId xmlns:a16="http://schemas.microsoft.com/office/drawing/2014/main" id="{30FC439E-EC0C-416F-AFD3-E2FED651C586}"/>
              </a:ext>
            </a:extLst>
          </p:cNvPr>
          <p:cNvSpPr>
            <a:spLocks noGrp="1"/>
          </p:cNvSpPr>
          <p:nvPr>
            <p:ph type="title"/>
          </p:nvPr>
        </p:nvSpPr>
        <p:spPr/>
        <p:txBody>
          <a:bodyPr/>
          <a:lstStyle/>
          <a:p>
            <a:r>
              <a:rPr lang="en-US"/>
              <a:t>Click to edit Master title style</a:t>
            </a:r>
          </a:p>
        </p:txBody>
      </p:sp>
      <p:pic>
        <p:nvPicPr>
          <p:cNvPr id="5" name="Picture 4"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211056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548879"/>
            <a:ext cx="5111750" cy="40457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Slide Number Placeholder 12">
            <a:extLst>
              <a:ext uri="{FF2B5EF4-FFF2-40B4-BE49-F238E27FC236}">
                <a16:creationId xmlns:a16="http://schemas.microsoft.com/office/drawing/2014/main" id="{2837435A-0FF2-45C8-BAA9-9C75CFB14CDD}"/>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7" name="Text Placeholder 16">
            <a:extLst>
              <a:ext uri="{FF2B5EF4-FFF2-40B4-BE49-F238E27FC236}">
                <a16:creationId xmlns:a16="http://schemas.microsoft.com/office/drawing/2014/main" id="{9BE4C20E-0421-4C19-AFD4-9AFD0F521A68}"/>
              </a:ext>
            </a:extLst>
          </p:cNvPr>
          <p:cNvSpPr>
            <a:spLocks noGrp="1"/>
          </p:cNvSpPr>
          <p:nvPr>
            <p:ph type="body" sz="quarter" idx="11"/>
          </p:nvPr>
        </p:nvSpPr>
        <p:spPr>
          <a:xfrm>
            <a:off x="457202" y="548877"/>
            <a:ext cx="3008313" cy="527448"/>
          </a:xfrm>
        </p:spPr>
        <p:txBody>
          <a:bodyPr anchor="ctr">
            <a:normAutofit/>
          </a:bodyPr>
          <a:lstStyle>
            <a:lvl1pPr marL="0" indent="0">
              <a:buNone/>
              <a:defRPr sz="2000" b="1"/>
            </a:lvl1pPr>
          </a:lstStyle>
          <a:p>
            <a:pPr lvl="0"/>
            <a:endParaRPr lang="en-US" dirty="0"/>
          </a:p>
        </p:txBody>
      </p:sp>
      <p:sp>
        <p:nvSpPr>
          <p:cNvPr id="18" name="Title 17">
            <a:extLst>
              <a:ext uri="{FF2B5EF4-FFF2-40B4-BE49-F238E27FC236}">
                <a16:creationId xmlns:a16="http://schemas.microsoft.com/office/drawing/2014/main" id="{D6C90FEF-E2AF-482E-AD92-627AFBAA3AFC}"/>
              </a:ext>
            </a:extLst>
          </p:cNvPr>
          <p:cNvSpPr>
            <a:spLocks noGrp="1"/>
          </p:cNvSpPr>
          <p:nvPr>
            <p:ph type="title"/>
          </p:nvPr>
        </p:nvSpPr>
        <p:spPr/>
        <p:txBody>
          <a:bodyPr/>
          <a:lstStyle/>
          <a:p>
            <a:r>
              <a:rPr lang="en-US"/>
              <a:t>Click to edit Master title style</a:t>
            </a:r>
          </a:p>
        </p:txBody>
      </p:sp>
      <p:pic>
        <p:nvPicPr>
          <p:cNvPr id="8" name="Picture 7"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4066668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575962"/>
            <a:ext cx="5486400" cy="29697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Slide Number Placeholder 12">
            <a:extLst>
              <a:ext uri="{FF2B5EF4-FFF2-40B4-BE49-F238E27FC236}">
                <a16:creationId xmlns:a16="http://schemas.microsoft.com/office/drawing/2014/main" id="{2DCA2A82-5757-4589-A8F1-756A5B05A082}"/>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4" name="Title 13">
            <a:extLst>
              <a:ext uri="{FF2B5EF4-FFF2-40B4-BE49-F238E27FC236}">
                <a16:creationId xmlns:a16="http://schemas.microsoft.com/office/drawing/2014/main" id="{91BB1EF4-1C2D-4723-B7CA-A37E34C607F2}"/>
              </a:ext>
            </a:extLst>
          </p:cNvPr>
          <p:cNvSpPr>
            <a:spLocks noGrp="1"/>
          </p:cNvSpPr>
          <p:nvPr>
            <p:ph type="title"/>
          </p:nvPr>
        </p:nvSpPr>
        <p:spPr/>
        <p:txBody>
          <a:bodyPr/>
          <a:lstStyle/>
          <a:p>
            <a:r>
              <a:rPr lang="en-US"/>
              <a:t>Click to edit Master title style</a:t>
            </a:r>
          </a:p>
        </p:txBody>
      </p:sp>
      <p:sp>
        <p:nvSpPr>
          <p:cNvPr id="7" name="Text Placeholder 16">
            <a:extLst>
              <a:ext uri="{FF2B5EF4-FFF2-40B4-BE49-F238E27FC236}">
                <a16:creationId xmlns:a16="http://schemas.microsoft.com/office/drawing/2014/main" id="{1891C077-91FC-4346-AA9E-C95AFD8AE9DC}"/>
              </a:ext>
            </a:extLst>
          </p:cNvPr>
          <p:cNvSpPr>
            <a:spLocks noGrp="1"/>
          </p:cNvSpPr>
          <p:nvPr>
            <p:ph type="body" sz="quarter" idx="11"/>
          </p:nvPr>
        </p:nvSpPr>
        <p:spPr>
          <a:xfrm>
            <a:off x="1792288" y="3545681"/>
            <a:ext cx="5486400" cy="479823"/>
          </a:xfrm>
        </p:spPr>
        <p:txBody>
          <a:bodyPr anchor="ctr">
            <a:normAutofit/>
          </a:bodyPr>
          <a:lstStyle>
            <a:lvl1pPr marL="0" indent="0">
              <a:buNone/>
              <a:defRPr sz="2000" b="1"/>
            </a:lvl1pPr>
          </a:lstStyle>
          <a:p>
            <a:pPr lvl="0"/>
            <a:endParaRPr lang="en-US" dirty="0"/>
          </a:p>
        </p:txBody>
      </p:sp>
      <p:pic>
        <p:nvPicPr>
          <p:cNvPr id="8" name="Picture 7"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236" y="4705093"/>
            <a:ext cx="1071567" cy="381258"/>
          </a:xfrm>
          <a:prstGeom prst="rect">
            <a:avLst/>
          </a:prstGeom>
        </p:spPr>
      </p:pic>
    </p:spTree>
    <p:extLst>
      <p:ext uri="{BB962C8B-B14F-4D97-AF65-F5344CB8AC3E}">
        <p14:creationId xmlns:p14="http://schemas.microsoft.com/office/powerpoint/2010/main" val="3391842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B5F6C3-8B6C-4289-BEA1-1A38722F26C3}"/>
              </a:ext>
            </a:extLst>
          </p:cNvPr>
          <p:cNvSpPr/>
          <p:nvPr userDrawn="1"/>
        </p:nvSpPr>
        <p:spPr>
          <a:xfrm>
            <a:off x="0" y="1"/>
            <a:ext cx="9144000" cy="575961"/>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947015"/>
            <a:ext cx="8229600" cy="36476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11">
            <a:extLst>
              <a:ext uri="{FF2B5EF4-FFF2-40B4-BE49-F238E27FC236}">
                <a16:creationId xmlns:a16="http://schemas.microsoft.com/office/drawing/2014/main" id="{84602F99-6103-4EBF-AE89-8A61156EE52B}"/>
              </a:ext>
            </a:extLst>
          </p:cNvPr>
          <p:cNvSpPr>
            <a:spLocks noGrp="1"/>
          </p:cNvSpPr>
          <p:nvPr>
            <p:ph type="sldNum" sz="quarter" idx="4"/>
          </p:nvPr>
        </p:nvSpPr>
        <p:spPr>
          <a:xfrm>
            <a:off x="457200" y="4767263"/>
            <a:ext cx="2057400" cy="273844"/>
          </a:xfrm>
          <a:prstGeom prst="rect">
            <a:avLst/>
          </a:prstGeom>
        </p:spPr>
        <p:txBody>
          <a:bodyPr vert="horz" lIns="91440" tIns="45720" rIns="91440" bIns="45720" rtlCol="0" anchor="ctr"/>
          <a:lstStyle>
            <a:lvl1pPr algn="l">
              <a:defRPr sz="1400" b="1">
                <a:solidFill>
                  <a:schemeClr val="tx1">
                    <a:tint val="75000"/>
                  </a:schemeClr>
                </a:solidFill>
              </a:defRPr>
            </a:lvl1pPr>
          </a:lstStyle>
          <a:p>
            <a:fld id="{D07D4089-40B5-457D-927F-16367A53BB79}" type="slidenum">
              <a:rPr lang="en-US" smtClean="0"/>
              <a:pPr/>
              <a:t>‹#›</a:t>
            </a:fld>
            <a:endParaRPr lang="en-US" dirty="0"/>
          </a:p>
        </p:txBody>
      </p:sp>
      <p:sp>
        <p:nvSpPr>
          <p:cNvPr id="18" name="Title Placeholder 17">
            <a:extLst>
              <a:ext uri="{FF2B5EF4-FFF2-40B4-BE49-F238E27FC236}">
                <a16:creationId xmlns:a16="http://schemas.microsoft.com/office/drawing/2014/main" id="{E3425392-73D7-48C7-BDE5-6DF4A56AF4BA}"/>
              </a:ext>
            </a:extLst>
          </p:cNvPr>
          <p:cNvSpPr>
            <a:spLocks noGrp="1"/>
          </p:cNvSpPr>
          <p:nvPr>
            <p:ph type="title"/>
          </p:nvPr>
        </p:nvSpPr>
        <p:spPr>
          <a:xfrm>
            <a:off x="317506" y="49354"/>
            <a:ext cx="8369294" cy="4747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47922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457200" rtl="0" eaLnBrk="1" latinLnBrk="0" hangingPunct="1">
        <a:spcBef>
          <a:spcPct val="0"/>
        </a:spcBef>
        <a:buNone/>
        <a:defRPr sz="32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440241-23A8-416D-BA34-CF7419A2B570}"/>
              </a:ext>
            </a:extLst>
          </p:cNvPr>
          <p:cNvSpPr>
            <a:spLocks noGrp="1"/>
          </p:cNvSpPr>
          <p:nvPr>
            <p:ph type="title"/>
          </p:nvPr>
        </p:nvSpPr>
        <p:spPr>
          <a:xfrm>
            <a:off x="628650" y="102394"/>
            <a:ext cx="7886700" cy="5300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591D33-5B74-479F-882B-135941FEF9BE}"/>
              </a:ext>
            </a:extLst>
          </p:cNvPr>
          <p:cNvSpPr>
            <a:spLocks noGrp="1"/>
          </p:cNvSpPr>
          <p:nvPr>
            <p:ph type="body" idx="1"/>
          </p:nvPr>
        </p:nvSpPr>
        <p:spPr>
          <a:xfrm>
            <a:off x="628650" y="822961"/>
            <a:ext cx="7886700" cy="38097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39A3DAC-D805-46FB-8945-BCB76D1203D5}"/>
              </a:ext>
            </a:extLst>
          </p:cNvPr>
          <p:cNvSpPr>
            <a:spLocks noGrp="1"/>
          </p:cNvSpPr>
          <p:nvPr>
            <p:ph type="sldNum" sz="quarter" idx="4"/>
          </p:nvPr>
        </p:nvSpPr>
        <p:spPr>
          <a:xfrm>
            <a:off x="110490" y="4767263"/>
            <a:ext cx="369570" cy="273844"/>
          </a:xfrm>
          <a:prstGeom prst="rect">
            <a:avLst/>
          </a:prstGeom>
        </p:spPr>
        <p:txBody>
          <a:bodyPr vert="horz" lIns="91440" tIns="45720" rIns="91440" bIns="45720" rtlCol="0" anchor="ctr"/>
          <a:lstStyle>
            <a:lvl1pPr algn="ctr">
              <a:defRPr sz="900">
                <a:solidFill>
                  <a:schemeClr val="tx1"/>
                </a:solidFill>
              </a:defRPr>
            </a:lvl1pPr>
          </a:lstStyle>
          <a:p>
            <a:fld id="{65F06153-74AA-4750-B3D3-BC9D0DA7D13B}" type="slidenum">
              <a:rPr lang="en-US" smtClean="0"/>
              <a:pPr/>
              <a:t>‹#›</a:t>
            </a:fld>
            <a:endParaRPr lang="en-US" dirty="0"/>
          </a:p>
        </p:txBody>
      </p:sp>
    </p:spTree>
    <p:extLst>
      <p:ext uri="{BB962C8B-B14F-4D97-AF65-F5344CB8AC3E}">
        <p14:creationId xmlns:p14="http://schemas.microsoft.com/office/powerpoint/2010/main" val="16810944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txStyles>
    <p:titleStyle>
      <a:lvl1pPr algn="l" defTabSz="685800" rtl="0" eaLnBrk="1" latinLnBrk="0" hangingPunct="1">
        <a:lnSpc>
          <a:spcPct val="100000"/>
        </a:lnSpc>
        <a:spcBef>
          <a:spcPct val="0"/>
        </a:spcBef>
        <a:buNone/>
        <a:defRPr sz="2550" kern="1200">
          <a:solidFill>
            <a:schemeClr val="bg1"/>
          </a:solidFill>
          <a:latin typeface="Yu Gothic UI Semibold" panose="020B0700000000000000" pitchFamily="34" charset="-128"/>
          <a:ea typeface="Yu Gothic UI Semibold" panose="020B0700000000000000" pitchFamily="34" charset="-128"/>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1EC365AA-61DB-46DD-9742-F7B4A5D30598}"/>
              </a:ext>
            </a:extLst>
          </p:cNvPr>
          <p:cNvSpPr>
            <a:spLocks noGrp="1"/>
          </p:cNvSpPr>
          <p:nvPr>
            <p:ph type="subTitle" idx="1"/>
          </p:nvPr>
        </p:nvSpPr>
        <p:spPr>
          <a:xfrm>
            <a:off x="1149292" y="1955672"/>
            <a:ext cx="7994707" cy="1950035"/>
          </a:xfrm>
        </p:spPr>
        <p:txBody>
          <a:bodyPr>
            <a:normAutofit/>
          </a:bodyPr>
          <a:lstStyle/>
          <a:p>
            <a:r>
              <a:rPr lang="en-US" dirty="0"/>
              <a:t>Miriam Delphin-Rittmon, PhD</a:t>
            </a:r>
          </a:p>
          <a:p>
            <a:r>
              <a:rPr lang="en-US" sz="2000" dirty="0"/>
              <a:t>Assistant Secretary for Mental Health and Substance Use</a:t>
            </a:r>
          </a:p>
          <a:p>
            <a:r>
              <a:rPr lang="en-US" sz="2000" dirty="0"/>
              <a:t>Substance Abuse and Mental Health Services Administration</a:t>
            </a:r>
          </a:p>
          <a:p>
            <a:r>
              <a:rPr lang="en-US" sz="2000" dirty="0"/>
              <a:t>U.S. Department of Health and Human Services</a:t>
            </a:r>
          </a:p>
        </p:txBody>
      </p:sp>
      <p:sp>
        <p:nvSpPr>
          <p:cNvPr id="7" name="Text Placeholder 6">
            <a:extLst>
              <a:ext uri="{FF2B5EF4-FFF2-40B4-BE49-F238E27FC236}">
                <a16:creationId xmlns:a16="http://schemas.microsoft.com/office/drawing/2014/main" id="{7B1DB14A-3049-4866-BD99-5A18DF86BAA2}"/>
              </a:ext>
            </a:extLst>
          </p:cNvPr>
          <p:cNvSpPr>
            <a:spLocks noGrp="1"/>
          </p:cNvSpPr>
          <p:nvPr>
            <p:ph type="body" sz="quarter" idx="10"/>
          </p:nvPr>
        </p:nvSpPr>
        <p:spPr>
          <a:xfrm>
            <a:off x="310606" y="4327232"/>
            <a:ext cx="5429794" cy="619125"/>
          </a:xfrm>
        </p:spPr>
        <p:txBody>
          <a:bodyPr>
            <a:normAutofit fontScale="92500" lnSpcReduction="10000"/>
          </a:bodyPr>
          <a:lstStyle/>
          <a:p>
            <a:r>
              <a:rPr lang="en-US" dirty="0"/>
              <a:t>Georgetown University Law Center</a:t>
            </a:r>
          </a:p>
          <a:p>
            <a:r>
              <a:rPr lang="en-US" dirty="0"/>
              <a:t>September 24, 2021</a:t>
            </a:r>
          </a:p>
        </p:txBody>
      </p:sp>
      <p:sp>
        <p:nvSpPr>
          <p:cNvPr id="3" name="Title 2">
            <a:extLst>
              <a:ext uri="{FF2B5EF4-FFF2-40B4-BE49-F238E27FC236}">
                <a16:creationId xmlns:a16="http://schemas.microsoft.com/office/drawing/2014/main" id="{238C6E9F-D9CE-4157-9FD2-78E84C98F075}"/>
              </a:ext>
            </a:extLst>
          </p:cNvPr>
          <p:cNvSpPr>
            <a:spLocks noGrp="1"/>
          </p:cNvSpPr>
          <p:nvPr>
            <p:ph type="ctrTitle"/>
          </p:nvPr>
        </p:nvSpPr>
        <p:spPr>
          <a:xfrm>
            <a:off x="1308354" y="617673"/>
            <a:ext cx="7676582" cy="414212"/>
          </a:xfrm>
        </p:spPr>
        <p:txBody>
          <a:bodyPr>
            <a:normAutofit fontScale="90000"/>
          </a:bodyPr>
          <a:lstStyle/>
          <a:p>
            <a:r>
              <a:rPr lang="en-US" dirty="0"/>
              <a:t>How Settlement Funds Can Accelerate Addressing the Overdose Crisis and Spur Innovation</a:t>
            </a:r>
          </a:p>
        </p:txBody>
      </p:sp>
    </p:spTree>
    <p:extLst>
      <p:ext uri="{BB962C8B-B14F-4D97-AF65-F5344CB8AC3E}">
        <p14:creationId xmlns:p14="http://schemas.microsoft.com/office/powerpoint/2010/main" val="3025325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4A9EF0-D4A1-474E-BEBB-EBB05C8D8834}"/>
              </a:ext>
            </a:extLst>
          </p:cNvPr>
          <p:cNvSpPr>
            <a:spLocks noGrp="1"/>
          </p:cNvSpPr>
          <p:nvPr>
            <p:ph idx="1"/>
          </p:nvPr>
        </p:nvSpPr>
        <p:spPr>
          <a:xfrm>
            <a:off x="457200" y="651510"/>
            <a:ext cx="8229600" cy="4229099"/>
          </a:xfrm>
        </p:spPr>
        <p:txBody>
          <a:bodyPr>
            <a:normAutofit lnSpcReduction="10000"/>
          </a:bodyPr>
          <a:lstStyle/>
          <a:p>
            <a:r>
              <a:rPr lang="en-US" sz="1800" dirty="0"/>
              <a:t>Data: </a:t>
            </a:r>
          </a:p>
          <a:p>
            <a:pPr lvl="1"/>
            <a:r>
              <a:rPr lang="en-US" sz="1600" dirty="0"/>
              <a:t>Developing comprehensive data and analysis using patient-centered outcomes research </a:t>
            </a:r>
          </a:p>
          <a:p>
            <a:pPr lvl="1"/>
            <a:r>
              <a:rPr lang="en-US" sz="1600" dirty="0"/>
              <a:t>Improving data collection, particularly for underrepresented populations such as rural, LGBTQ+, criminal justice.</a:t>
            </a:r>
          </a:p>
          <a:p>
            <a:r>
              <a:rPr lang="en-US" sz="1800" dirty="0"/>
              <a:t>Healthcare: </a:t>
            </a:r>
          </a:p>
          <a:p>
            <a:pPr lvl="1"/>
            <a:r>
              <a:rPr lang="en-US" sz="1600" dirty="0"/>
              <a:t>Improving quality and access to care and creating strong continuums of care, particularly for those in crisis</a:t>
            </a:r>
          </a:p>
          <a:p>
            <a:pPr lvl="1"/>
            <a:r>
              <a:rPr lang="en-US" sz="1600" dirty="0"/>
              <a:t>Addressing healthcare inequities, particularly in racial and ethnic minorities, LGBTQ, and rural populations </a:t>
            </a:r>
          </a:p>
          <a:p>
            <a:pPr lvl="1"/>
            <a:r>
              <a:rPr lang="en-US" sz="1600" dirty="0"/>
              <a:t>expand access and reimburse for telehealth services  </a:t>
            </a:r>
          </a:p>
          <a:p>
            <a:r>
              <a:rPr lang="en-US" sz="1800" dirty="0"/>
              <a:t>Housing:</a:t>
            </a:r>
          </a:p>
          <a:p>
            <a:pPr lvl="1"/>
            <a:r>
              <a:rPr lang="en-US" sz="1600" dirty="0"/>
              <a:t>Increase efforts to secure stable housing for those suffering from SUDs</a:t>
            </a:r>
          </a:p>
          <a:p>
            <a:r>
              <a:rPr lang="en-US" sz="1800" dirty="0"/>
              <a:t>Criminal Justice:</a:t>
            </a:r>
          </a:p>
          <a:p>
            <a:pPr lvl="1"/>
            <a:r>
              <a:rPr lang="en-US" sz="1600" dirty="0"/>
              <a:t>Adopt diversion strategies to help reduce the numbers of seriously mentally ill individuals and those with SUD both entering and exiting the criminal justice system </a:t>
            </a:r>
          </a:p>
          <a:p>
            <a:pPr marL="457200" lvl="1" indent="0">
              <a:buNone/>
            </a:pPr>
            <a:endParaRPr lang="en-US" sz="1600" dirty="0"/>
          </a:p>
        </p:txBody>
      </p:sp>
      <p:sp>
        <p:nvSpPr>
          <p:cNvPr id="3" name="Slide Number Placeholder 2">
            <a:extLst>
              <a:ext uri="{FF2B5EF4-FFF2-40B4-BE49-F238E27FC236}">
                <a16:creationId xmlns:a16="http://schemas.microsoft.com/office/drawing/2014/main" id="{DF363C9A-1D51-4ACC-A3AF-46E299233596}"/>
              </a:ext>
            </a:extLst>
          </p:cNvPr>
          <p:cNvSpPr>
            <a:spLocks noGrp="1"/>
          </p:cNvSpPr>
          <p:nvPr>
            <p:ph type="sldNum" sz="quarter" idx="10"/>
          </p:nvPr>
        </p:nvSpPr>
        <p:spPr/>
        <p:txBody>
          <a:bodyPr/>
          <a:lstStyle/>
          <a:p>
            <a:fld id="{D07D4089-40B5-457D-927F-16367A53BB79}" type="slidenum">
              <a:rPr lang="en-US" smtClean="0"/>
              <a:pPr/>
              <a:t>10</a:t>
            </a:fld>
            <a:endParaRPr lang="en-US" dirty="0"/>
          </a:p>
        </p:txBody>
      </p:sp>
      <p:sp>
        <p:nvSpPr>
          <p:cNvPr id="4" name="Title 3">
            <a:extLst>
              <a:ext uri="{FF2B5EF4-FFF2-40B4-BE49-F238E27FC236}">
                <a16:creationId xmlns:a16="http://schemas.microsoft.com/office/drawing/2014/main" id="{F8642600-1F5D-4F00-8A5C-8D1DA1C99E6D}"/>
              </a:ext>
            </a:extLst>
          </p:cNvPr>
          <p:cNvSpPr>
            <a:spLocks noGrp="1"/>
          </p:cNvSpPr>
          <p:nvPr>
            <p:ph type="title"/>
          </p:nvPr>
        </p:nvSpPr>
        <p:spPr/>
        <p:txBody>
          <a:bodyPr>
            <a:normAutofit fontScale="90000"/>
          </a:bodyPr>
          <a:lstStyle/>
          <a:p>
            <a:r>
              <a:rPr lang="en-US" dirty="0"/>
              <a:t>Other Considerations</a:t>
            </a:r>
          </a:p>
        </p:txBody>
      </p:sp>
    </p:spTree>
    <p:extLst>
      <p:ext uri="{BB962C8B-B14F-4D97-AF65-F5344CB8AC3E}">
        <p14:creationId xmlns:p14="http://schemas.microsoft.com/office/powerpoint/2010/main" val="1895469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F7C0C4-880B-4C05-804B-7481B60B43F7}"/>
              </a:ext>
            </a:extLst>
          </p:cNvPr>
          <p:cNvSpPr>
            <a:spLocks noGrp="1"/>
          </p:cNvSpPr>
          <p:nvPr>
            <p:ph type="title"/>
          </p:nvPr>
        </p:nvSpPr>
        <p:spPr/>
        <p:txBody>
          <a:bodyPr>
            <a:normAutofit fontScale="90000"/>
          </a:bodyPr>
          <a:lstStyle/>
          <a:p>
            <a:r>
              <a:rPr lang="en-US" dirty="0"/>
              <a:t>Lesson From The Past </a:t>
            </a:r>
          </a:p>
        </p:txBody>
      </p:sp>
      <p:pic>
        <p:nvPicPr>
          <p:cNvPr id="1026" name="Picture 2">
            <a:extLst>
              <a:ext uri="{FF2B5EF4-FFF2-40B4-BE49-F238E27FC236}">
                <a16:creationId xmlns:a16="http://schemas.microsoft.com/office/drawing/2014/main" id="{6EBE6AB5-B992-4F59-8E72-5461FA28A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8552" y="1199633"/>
            <a:ext cx="4298248" cy="28921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story | Tobacco Settlement Endowment Trust">
            <a:extLst>
              <a:ext uri="{FF2B5EF4-FFF2-40B4-BE49-F238E27FC236}">
                <a16:creationId xmlns:a16="http://schemas.microsoft.com/office/drawing/2014/main" id="{D704033D-9FC8-4F5A-9A7B-CC5595EEA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94" y="673752"/>
            <a:ext cx="3943867" cy="3943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733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4FC16BC-A742-4D55-A6BA-E974D3DFE183}"/>
              </a:ext>
            </a:extLst>
          </p:cNvPr>
          <p:cNvPicPr>
            <a:picLocks noChangeAspect="1"/>
          </p:cNvPicPr>
          <p:nvPr/>
        </p:nvPicPr>
        <p:blipFill rotWithShape="1">
          <a:blip r:embed="rId2">
            <a:alphaModFix amt="35000"/>
          </a:blip>
          <a:srcRect t="9103" b="9103"/>
          <a:stretch/>
        </p:blipFill>
        <p:spPr>
          <a:xfrm>
            <a:off x="-6" y="-3"/>
            <a:ext cx="9144000" cy="5141968"/>
          </a:xfrm>
          <a:prstGeom prst="rect">
            <a:avLst/>
          </a:prstGeom>
        </p:spPr>
      </p:pic>
      <p:sp>
        <p:nvSpPr>
          <p:cNvPr id="4" name="Title 3">
            <a:extLst>
              <a:ext uri="{FF2B5EF4-FFF2-40B4-BE49-F238E27FC236}">
                <a16:creationId xmlns:a16="http://schemas.microsoft.com/office/drawing/2014/main" id="{3FEC4A94-2FD9-414D-B675-663699AD3156}"/>
              </a:ext>
            </a:extLst>
          </p:cNvPr>
          <p:cNvSpPr>
            <a:spLocks noGrp="1"/>
          </p:cNvSpPr>
          <p:nvPr>
            <p:ph type="title"/>
          </p:nvPr>
        </p:nvSpPr>
        <p:spPr>
          <a:xfrm>
            <a:off x="3096276" y="3391617"/>
            <a:ext cx="3703452" cy="1022411"/>
          </a:xfrm>
        </p:spPr>
        <p:txBody>
          <a:bodyPr vert="horz" lIns="91440" tIns="45720" rIns="91440" bIns="45720" rtlCol="0" anchor="t">
            <a:normAutofit/>
          </a:bodyPr>
          <a:lstStyle/>
          <a:p>
            <a:pPr algn="ctr" defTabSz="914400">
              <a:lnSpc>
                <a:spcPct val="90000"/>
              </a:lnSpc>
            </a:pPr>
            <a:r>
              <a:rPr lang="en-US" sz="3100" kern="1200" dirty="0">
                <a:solidFill>
                  <a:schemeClr val="tx1"/>
                </a:solidFill>
                <a:latin typeface="+mj-lt"/>
                <a:ea typeface="+mj-ea"/>
                <a:cs typeface="+mj-cs"/>
              </a:rPr>
              <a:t>Thank You</a:t>
            </a:r>
          </a:p>
        </p:txBody>
      </p:sp>
      <p:pic>
        <p:nvPicPr>
          <p:cNvPr id="12" name="Picture 11" descr="A picture containing person, striped&#10;&#10;Description automatically generated">
            <a:extLst>
              <a:ext uri="{FF2B5EF4-FFF2-40B4-BE49-F238E27FC236}">
                <a16:creationId xmlns:a16="http://schemas.microsoft.com/office/drawing/2014/main" id="{E33F07FD-3135-449A-92D9-520B4E648243}"/>
              </a:ext>
            </a:extLst>
          </p:cNvPr>
          <p:cNvPicPr>
            <a:picLocks noChangeAspect="1"/>
          </p:cNvPicPr>
          <p:nvPr/>
        </p:nvPicPr>
        <p:blipFill rotWithShape="1">
          <a:blip r:embed="rId3"/>
          <a:srcRect t="2910" r="-1" b="2909"/>
          <a:stretch/>
        </p:blipFill>
        <p:spPr>
          <a:xfrm>
            <a:off x="934929" y="10"/>
            <a:ext cx="2935224" cy="1713915"/>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6" name="Picture 5">
            <a:extLst>
              <a:ext uri="{FF2B5EF4-FFF2-40B4-BE49-F238E27FC236}">
                <a16:creationId xmlns:a16="http://schemas.microsoft.com/office/drawing/2014/main" id="{23928FD5-8381-4A51-BC68-7B368CC1FF7B}"/>
              </a:ext>
            </a:extLst>
          </p:cNvPr>
          <p:cNvPicPr>
            <a:picLocks noChangeAspect="1"/>
          </p:cNvPicPr>
          <p:nvPr/>
        </p:nvPicPr>
        <p:blipFill rotWithShape="1">
          <a:blip r:embed="rId4"/>
          <a:srcRect l="41985" r="22131" b="-2"/>
          <a:stretch/>
        </p:blipFill>
        <p:spPr>
          <a:xfrm>
            <a:off x="20" y="1716248"/>
            <a:ext cx="2673458" cy="3427251"/>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pic>
        <p:nvPicPr>
          <p:cNvPr id="16" name="Picture 15">
            <a:extLst>
              <a:ext uri="{FF2B5EF4-FFF2-40B4-BE49-F238E27FC236}">
                <a16:creationId xmlns:a16="http://schemas.microsoft.com/office/drawing/2014/main" id="{7C8F7B22-8AEA-496C-91CF-B152747C68C7}"/>
              </a:ext>
            </a:extLst>
          </p:cNvPr>
          <p:cNvPicPr>
            <a:picLocks noChangeAspect="1"/>
          </p:cNvPicPr>
          <p:nvPr/>
        </p:nvPicPr>
        <p:blipFill rotWithShape="1">
          <a:blip r:embed="rId5"/>
          <a:srcRect l="10713" r="12782" b="-7"/>
          <a:stretch/>
        </p:blipFill>
        <p:spPr>
          <a:xfrm>
            <a:off x="4144169" y="544431"/>
            <a:ext cx="2139696" cy="2139696"/>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20" name="Picture 19">
            <a:extLst>
              <a:ext uri="{FF2B5EF4-FFF2-40B4-BE49-F238E27FC236}">
                <a16:creationId xmlns:a16="http://schemas.microsoft.com/office/drawing/2014/main" id="{23BCA8E6-EBDC-4008-B50F-5D5020F8FBB7}"/>
              </a:ext>
            </a:extLst>
          </p:cNvPr>
          <p:cNvPicPr>
            <a:picLocks noChangeAspect="1"/>
          </p:cNvPicPr>
          <p:nvPr/>
        </p:nvPicPr>
        <p:blipFill rotWithShape="1">
          <a:blip r:embed="rId6"/>
          <a:srcRect l="30536" r="4894" b="-3"/>
          <a:stretch/>
        </p:blipFill>
        <p:spPr>
          <a:xfrm>
            <a:off x="6689070" y="-3248"/>
            <a:ext cx="2454929" cy="2537918"/>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pic>
        <p:nvPicPr>
          <p:cNvPr id="18" name="Picture 17" descr="A picture containing outdoor, person&#10;&#10;Description automatically generated">
            <a:extLst>
              <a:ext uri="{FF2B5EF4-FFF2-40B4-BE49-F238E27FC236}">
                <a16:creationId xmlns:a16="http://schemas.microsoft.com/office/drawing/2014/main" id="{C5C4858D-E5EA-4F3B-8F80-05E1AF56BB6C}"/>
              </a:ext>
            </a:extLst>
          </p:cNvPr>
          <p:cNvPicPr>
            <a:picLocks noChangeAspect="1"/>
          </p:cNvPicPr>
          <p:nvPr/>
        </p:nvPicPr>
        <p:blipFill rotWithShape="1">
          <a:blip r:embed="rId7"/>
          <a:srcRect l="19558" r="12686" b="3"/>
          <a:stretch/>
        </p:blipFill>
        <p:spPr>
          <a:xfrm>
            <a:off x="7022428" y="3053491"/>
            <a:ext cx="2121574" cy="2090009"/>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1293421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BD7497-67C9-4133-8D67-BC9E68A16454}"/>
              </a:ext>
            </a:extLst>
          </p:cNvPr>
          <p:cNvSpPr>
            <a:spLocks noGrp="1"/>
          </p:cNvSpPr>
          <p:nvPr>
            <p:ph type="sldNum" sz="quarter" idx="10"/>
          </p:nvPr>
        </p:nvSpPr>
        <p:spPr/>
        <p:txBody>
          <a:bodyPr/>
          <a:lstStyle/>
          <a:p>
            <a:fld id="{D07D4089-40B5-457D-927F-16367A53BB79}" type="slidenum">
              <a:rPr lang="en-US" smtClean="0"/>
              <a:pPr/>
              <a:t>2</a:t>
            </a:fld>
            <a:endParaRPr lang="en-US" dirty="0"/>
          </a:p>
        </p:txBody>
      </p:sp>
      <p:sp>
        <p:nvSpPr>
          <p:cNvPr id="5" name="Title 7">
            <a:extLst>
              <a:ext uri="{FF2B5EF4-FFF2-40B4-BE49-F238E27FC236}">
                <a16:creationId xmlns:a16="http://schemas.microsoft.com/office/drawing/2014/main" id="{82EAF02E-51D1-4564-8F88-DE706E700184}"/>
              </a:ext>
            </a:extLst>
          </p:cNvPr>
          <p:cNvSpPr txBox="1">
            <a:spLocks noGrp="1"/>
          </p:cNvSpPr>
          <p:nvPr>
            <p:ph type="title"/>
          </p:nvPr>
        </p:nvSpPr>
        <p:spPr>
          <a:xfrm>
            <a:off x="693097" y="0"/>
            <a:ext cx="7689717" cy="527449"/>
          </a:xfrm>
        </p:spPr>
        <p:txBody>
          <a:bodyPr anchorCtr="1">
            <a:noAutofit/>
          </a:bodyPr>
          <a:lstStyle/>
          <a:p>
            <a:pPr lvl="0" algn="ctr"/>
            <a:r>
              <a:rPr lang="en-US" sz="3600" dirty="0">
                <a:latin typeface="Calibri"/>
              </a:rPr>
              <a:t>State Opioid Response (SOR) Grant</a:t>
            </a:r>
          </a:p>
        </p:txBody>
      </p:sp>
      <p:sp>
        <p:nvSpPr>
          <p:cNvPr id="7" name="Rectangle: Rounded Corners 6">
            <a:extLst>
              <a:ext uri="{FF2B5EF4-FFF2-40B4-BE49-F238E27FC236}">
                <a16:creationId xmlns:a16="http://schemas.microsoft.com/office/drawing/2014/main" id="{81DE4F04-6F4C-438A-A02E-7B6E9269F96D}"/>
              </a:ext>
            </a:extLst>
          </p:cNvPr>
          <p:cNvSpPr/>
          <p:nvPr/>
        </p:nvSpPr>
        <p:spPr>
          <a:xfrm>
            <a:off x="347261" y="3348647"/>
            <a:ext cx="8589172" cy="1072388"/>
          </a:xfrm>
          <a:prstGeom prst="roundRect">
            <a:avLst/>
          </a:prstGeom>
          <a:solidFill>
            <a:schemeClr val="accent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400" b="1" dirty="0"/>
              <a:t>Ohio Care Line </a:t>
            </a:r>
            <a:r>
              <a:rPr lang="en-US" sz="1400" dirty="0"/>
              <a:t>- Connects Ohioans struggling with pandemic-related anxiety, depression, stress, and substance use with trained support professionals who listen and refer them to local behavioral health resources and services.</a:t>
            </a:r>
          </a:p>
          <a:p>
            <a:r>
              <a:rPr lang="en-US" sz="1400" b="1" dirty="0"/>
              <a:t>Tennessee Regional Overdose Prevention Specialist (ROPS) </a:t>
            </a:r>
            <a:r>
              <a:rPr lang="en-US" sz="1400" dirty="0"/>
              <a:t>- trained more than 28,000 individuals on Opioid Use Disorder and Harm Reduction Strategies.</a:t>
            </a:r>
          </a:p>
        </p:txBody>
      </p:sp>
      <p:sp>
        <p:nvSpPr>
          <p:cNvPr id="8" name="Freeform 2">
            <a:extLst>
              <a:ext uri="{FF2B5EF4-FFF2-40B4-BE49-F238E27FC236}">
                <a16:creationId xmlns:a16="http://schemas.microsoft.com/office/drawing/2014/main" id="{1576785F-E34C-46BA-8DBE-9273EC5011B9}"/>
              </a:ext>
            </a:extLst>
          </p:cNvPr>
          <p:cNvSpPr/>
          <p:nvPr/>
        </p:nvSpPr>
        <p:spPr>
          <a:xfrm>
            <a:off x="347261" y="790939"/>
            <a:ext cx="8589172" cy="1072388"/>
          </a:xfrm>
          <a:custGeom>
            <a:avLst/>
            <a:gdLst>
              <a:gd name="f0" fmla="val 10800000"/>
              <a:gd name="f1" fmla="val 5400000"/>
              <a:gd name="f2" fmla="val 180"/>
              <a:gd name="f3" fmla="val w"/>
              <a:gd name="f4" fmla="val h"/>
              <a:gd name="f5" fmla="val 0"/>
              <a:gd name="f6" fmla="val 11452225"/>
              <a:gd name="f7" fmla="val 1209780"/>
              <a:gd name="f8" fmla="val 201634"/>
              <a:gd name="f9" fmla="val 90275"/>
              <a:gd name="f10" fmla="val 11250591"/>
              <a:gd name="f11" fmla="val 11361950"/>
              <a:gd name="f12" fmla="val 1008146"/>
              <a:gd name="f13" fmla="val 1119505"/>
              <a:gd name="f14" fmla="+- 0 0 -90"/>
              <a:gd name="f15" fmla="*/ f3 1 11452225"/>
              <a:gd name="f16" fmla="*/ f4 1 1209780"/>
              <a:gd name="f17" fmla="+- f7 0 f5"/>
              <a:gd name="f18" fmla="+- f6 0 f5"/>
              <a:gd name="f19" fmla="*/ f14 f0 1"/>
              <a:gd name="f20" fmla="*/ f18 1 11452225"/>
              <a:gd name="f21" fmla="*/ f17 1 1209780"/>
              <a:gd name="f22" fmla="*/ 0 f18 1"/>
              <a:gd name="f23" fmla="*/ 201634 f17 1"/>
              <a:gd name="f24" fmla="*/ 201634 f18 1"/>
              <a:gd name="f25" fmla="*/ 0 f17 1"/>
              <a:gd name="f26" fmla="*/ 11250591 f18 1"/>
              <a:gd name="f27" fmla="*/ 11452225 f18 1"/>
              <a:gd name="f28" fmla="*/ 1008146 f17 1"/>
              <a:gd name="f29" fmla="*/ 1209780 f17 1"/>
              <a:gd name="f30" fmla="*/ f19 1 f2"/>
              <a:gd name="f31" fmla="*/ f22 1 11452225"/>
              <a:gd name="f32" fmla="*/ f23 1 1209780"/>
              <a:gd name="f33" fmla="*/ f24 1 11452225"/>
              <a:gd name="f34" fmla="*/ f25 1 1209780"/>
              <a:gd name="f35" fmla="*/ f26 1 11452225"/>
              <a:gd name="f36" fmla="*/ f27 1 11452225"/>
              <a:gd name="f37" fmla="*/ f28 1 1209780"/>
              <a:gd name="f38" fmla="*/ f29 1 120978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1452225" h="12097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accent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400" dirty="0">
                <a:solidFill>
                  <a:schemeClr val="lt1"/>
                </a:solidFill>
              </a:rPr>
              <a:t>The aims of this program are to address the opioid crisis by increasing access to medication-assisted treatment using the FDA-approved medications for the treatment of opioid use disorder (OUD), reducing unmet treatment needs, and reducing opioid overdose related deaths through the provision of prevention, treatment and recovery activities for OUD. </a:t>
            </a:r>
          </a:p>
        </p:txBody>
      </p:sp>
      <p:sp>
        <p:nvSpPr>
          <p:cNvPr id="9" name="Freeform 2">
            <a:extLst>
              <a:ext uri="{FF2B5EF4-FFF2-40B4-BE49-F238E27FC236}">
                <a16:creationId xmlns:a16="http://schemas.microsoft.com/office/drawing/2014/main" id="{5413F291-83F2-4D20-A968-12FC88B8BF7C}"/>
              </a:ext>
            </a:extLst>
          </p:cNvPr>
          <p:cNvSpPr/>
          <p:nvPr/>
        </p:nvSpPr>
        <p:spPr>
          <a:xfrm>
            <a:off x="347261" y="2069076"/>
            <a:ext cx="8589172" cy="1072388"/>
          </a:xfrm>
          <a:custGeom>
            <a:avLst/>
            <a:gdLst>
              <a:gd name="f0" fmla="val 10800000"/>
              <a:gd name="f1" fmla="val 5400000"/>
              <a:gd name="f2" fmla="val 180"/>
              <a:gd name="f3" fmla="val w"/>
              <a:gd name="f4" fmla="val h"/>
              <a:gd name="f5" fmla="val 0"/>
              <a:gd name="f6" fmla="val 11452225"/>
              <a:gd name="f7" fmla="val 1209780"/>
              <a:gd name="f8" fmla="val 201634"/>
              <a:gd name="f9" fmla="val 90275"/>
              <a:gd name="f10" fmla="val 11250591"/>
              <a:gd name="f11" fmla="val 11361950"/>
              <a:gd name="f12" fmla="val 1008146"/>
              <a:gd name="f13" fmla="val 1119505"/>
              <a:gd name="f14" fmla="+- 0 0 -90"/>
              <a:gd name="f15" fmla="*/ f3 1 11452225"/>
              <a:gd name="f16" fmla="*/ f4 1 1209780"/>
              <a:gd name="f17" fmla="+- f7 0 f5"/>
              <a:gd name="f18" fmla="+- f6 0 f5"/>
              <a:gd name="f19" fmla="*/ f14 f0 1"/>
              <a:gd name="f20" fmla="*/ f18 1 11452225"/>
              <a:gd name="f21" fmla="*/ f17 1 1209780"/>
              <a:gd name="f22" fmla="*/ 0 f18 1"/>
              <a:gd name="f23" fmla="*/ 201634 f17 1"/>
              <a:gd name="f24" fmla="*/ 201634 f18 1"/>
              <a:gd name="f25" fmla="*/ 0 f17 1"/>
              <a:gd name="f26" fmla="*/ 11250591 f18 1"/>
              <a:gd name="f27" fmla="*/ 11452225 f18 1"/>
              <a:gd name="f28" fmla="*/ 1008146 f17 1"/>
              <a:gd name="f29" fmla="*/ 1209780 f17 1"/>
              <a:gd name="f30" fmla="*/ f19 1 f2"/>
              <a:gd name="f31" fmla="*/ f22 1 11452225"/>
              <a:gd name="f32" fmla="*/ f23 1 1209780"/>
              <a:gd name="f33" fmla="*/ f24 1 11452225"/>
              <a:gd name="f34" fmla="*/ f25 1 1209780"/>
              <a:gd name="f35" fmla="*/ f26 1 11452225"/>
              <a:gd name="f36" fmla="*/ f27 1 11452225"/>
              <a:gd name="f37" fmla="*/ f28 1 1209780"/>
              <a:gd name="f38" fmla="*/ f29 1 120978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1452225" h="12097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accent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400" dirty="0">
                <a:solidFill>
                  <a:schemeClr val="lt1"/>
                </a:solidFill>
              </a:rPr>
              <a:t>In FY 2020, the SOR program was expanded to support evidence-based prevention, treatment and recovery support services to address stimulant misuse and use disorders, including for cocaine and methamphetamine.</a:t>
            </a:r>
          </a:p>
        </p:txBody>
      </p:sp>
    </p:spTree>
    <p:extLst>
      <p:ext uri="{BB962C8B-B14F-4D97-AF65-F5344CB8AC3E}">
        <p14:creationId xmlns:p14="http://schemas.microsoft.com/office/powerpoint/2010/main" val="1708985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ontent Placeholder 2">
            <a:extLst>
              <a:ext uri="{FF2B5EF4-FFF2-40B4-BE49-F238E27FC236}">
                <a16:creationId xmlns:a16="http://schemas.microsoft.com/office/drawing/2014/main" id="{1539E316-994F-4344-A4C2-BBE5F748A571}"/>
              </a:ext>
            </a:extLst>
          </p:cNvPr>
          <p:cNvGrpSpPr/>
          <p:nvPr/>
        </p:nvGrpSpPr>
        <p:grpSpPr>
          <a:xfrm>
            <a:off x="206695" y="672057"/>
            <a:ext cx="8607509" cy="3799386"/>
            <a:chOff x="300042" y="1478682"/>
            <a:chExt cx="11476678" cy="4505523"/>
          </a:xfrm>
          <a:solidFill>
            <a:schemeClr val="accent6">
              <a:lumMod val="60000"/>
              <a:lumOff val="40000"/>
            </a:schemeClr>
          </a:solidFill>
        </p:grpSpPr>
        <p:sp>
          <p:nvSpPr>
            <p:cNvPr id="3" name="Freeform 2">
              <a:extLst>
                <a:ext uri="{FF2B5EF4-FFF2-40B4-BE49-F238E27FC236}">
                  <a16:creationId xmlns:a16="http://schemas.microsoft.com/office/drawing/2014/main" id="{E3116B04-FB52-4B94-A130-586AD5674682}"/>
                </a:ext>
              </a:extLst>
            </p:cNvPr>
            <p:cNvSpPr/>
            <p:nvPr/>
          </p:nvSpPr>
          <p:spPr>
            <a:xfrm>
              <a:off x="300042" y="1478682"/>
              <a:ext cx="11452229" cy="1209778"/>
            </a:xfrm>
            <a:custGeom>
              <a:avLst/>
              <a:gdLst>
                <a:gd name="f0" fmla="val 10800000"/>
                <a:gd name="f1" fmla="val 5400000"/>
                <a:gd name="f2" fmla="val 180"/>
                <a:gd name="f3" fmla="val w"/>
                <a:gd name="f4" fmla="val h"/>
                <a:gd name="f5" fmla="val 0"/>
                <a:gd name="f6" fmla="val 11452225"/>
                <a:gd name="f7" fmla="val 1209780"/>
                <a:gd name="f8" fmla="val 201634"/>
                <a:gd name="f9" fmla="val 90275"/>
                <a:gd name="f10" fmla="val 11250591"/>
                <a:gd name="f11" fmla="val 11361950"/>
                <a:gd name="f12" fmla="val 1008146"/>
                <a:gd name="f13" fmla="val 1119505"/>
                <a:gd name="f14" fmla="+- 0 0 -90"/>
                <a:gd name="f15" fmla="*/ f3 1 11452225"/>
                <a:gd name="f16" fmla="*/ f4 1 1209780"/>
                <a:gd name="f17" fmla="+- f7 0 f5"/>
                <a:gd name="f18" fmla="+- f6 0 f5"/>
                <a:gd name="f19" fmla="*/ f14 f0 1"/>
                <a:gd name="f20" fmla="*/ f18 1 11452225"/>
                <a:gd name="f21" fmla="*/ f17 1 1209780"/>
                <a:gd name="f22" fmla="*/ 0 f18 1"/>
                <a:gd name="f23" fmla="*/ 201634 f17 1"/>
                <a:gd name="f24" fmla="*/ 201634 f18 1"/>
                <a:gd name="f25" fmla="*/ 0 f17 1"/>
                <a:gd name="f26" fmla="*/ 11250591 f18 1"/>
                <a:gd name="f27" fmla="*/ 11452225 f18 1"/>
                <a:gd name="f28" fmla="*/ 1008146 f17 1"/>
                <a:gd name="f29" fmla="*/ 1209780 f17 1"/>
                <a:gd name="f30" fmla="*/ f19 1 f2"/>
                <a:gd name="f31" fmla="*/ f22 1 11452225"/>
                <a:gd name="f32" fmla="*/ f23 1 1209780"/>
                <a:gd name="f33" fmla="*/ f24 1 11452225"/>
                <a:gd name="f34" fmla="*/ f25 1 1209780"/>
                <a:gd name="f35" fmla="*/ f26 1 11452225"/>
                <a:gd name="f36" fmla="*/ f27 1 11452225"/>
                <a:gd name="f37" fmla="*/ f28 1 1209780"/>
                <a:gd name="f38" fmla="*/ f29 1 120978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1452225" h="12097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pFill/>
            <a:ln>
              <a:noFill/>
            </a:ln>
          </p:spPr>
          <p:style>
            <a:lnRef idx="0">
              <a:scrgbClr r="0" g="0" b="0"/>
            </a:lnRef>
            <a:fillRef idx="0">
              <a:scrgbClr r="0" g="0" b="0"/>
            </a:fillRef>
            <a:effectRef idx="0">
              <a:scrgbClr r="0" g="0" b="0"/>
            </a:effectRef>
            <a:fontRef idx="minor">
              <a:schemeClr val="lt1"/>
            </a:fontRef>
          </p:style>
          <p:txBody>
            <a:bodyPr vert="horz" wrap="square" lIns="107156" tIns="107156" rIns="107156" bIns="107156" anchor="ctr" anchorCtr="0" compatLnSpc="1">
              <a:noAutofit/>
            </a:bodyPr>
            <a:lstStyle/>
            <a:p>
              <a:pPr defTabSz="733421">
                <a:lnSpc>
                  <a:spcPct val="90000"/>
                </a:lnSpc>
                <a:spcAft>
                  <a:spcPts val="675"/>
                </a:spcAft>
                <a:defRPr sz="1800" b="0" i="0" u="none" strike="noStrike" kern="0" cap="none" spc="0" baseline="0">
                  <a:solidFill>
                    <a:srgbClr val="000000"/>
                  </a:solidFill>
                  <a:uFillTx/>
                </a:defRPr>
              </a:pPr>
              <a:r>
                <a:rPr lang="en-US" sz="1400" dirty="0">
                  <a:solidFill>
                    <a:srgbClr val="FFFFFF"/>
                  </a:solidFill>
                  <a:latin typeface="Calibri"/>
                </a:rPr>
                <a:t>This program aims to address the opioid crisis in Tribal communities by increasing access to culturally appropriate and evidence-based treatment, including medication-based treatment using one of the three FDA-approved medications for the treatment of opioid use disorder (OUD). </a:t>
              </a:r>
            </a:p>
          </p:txBody>
        </p:sp>
        <p:sp>
          <p:nvSpPr>
            <p:cNvPr id="4" name="Freeform 3">
              <a:extLst>
                <a:ext uri="{FF2B5EF4-FFF2-40B4-BE49-F238E27FC236}">
                  <a16:creationId xmlns:a16="http://schemas.microsoft.com/office/drawing/2014/main" id="{4F15B4F6-0172-4DE5-87E2-F6E045CE079D}"/>
                </a:ext>
              </a:extLst>
            </p:cNvPr>
            <p:cNvSpPr/>
            <p:nvPr/>
          </p:nvSpPr>
          <p:spPr>
            <a:xfrm>
              <a:off x="300042" y="2937886"/>
              <a:ext cx="11452229" cy="899483"/>
            </a:xfrm>
            <a:custGeom>
              <a:avLst/>
              <a:gdLst>
                <a:gd name="f0" fmla="val 10800000"/>
                <a:gd name="f1" fmla="val 5400000"/>
                <a:gd name="f2" fmla="val 180"/>
                <a:gd name="f3" fmla="val w"/>
                <a:gd name="f4" fmla="val h"/>
                <a:gd name="f5" fmla="val 0"/>
                <a:gd name="f6" fmla="val 11452225"/>
                <a:gd name="f7" fmla="val 1209780"/>
                <a:gd name="f8" fmla="val 201634"/>
                <a:gd name="f9" fmla="val 90275"/>
                <a:gd name="f10" fmla="val 11250591"/>
                <a:gd name="f11" fmla="val 11361950"/>
                <a:gd name="f12" fmla="val 1008146"/>
                <a:gd name="f13" fmla="val 1119505"/>
                <a:gd name="f14" fmla="+- 0 0 -90"/>
                <a:gd name="f15" fmla="*/ f3 1 11452225"/>
                <a:gd name="f16" fmla="*/ f4 1 1209780"/>
                <a:gd name="f17" fmla="+- f7 0 f5"/>
                <a:gd name="f18" fmla="+- f6 0 f5"/>
                <a:gd name="f19" fmla="*/ f14 f0 1"/>
                <a:gd name="f20" fmla="*/ f18 1 11452225"/>
                <a:gd name="f21" fmla="*/ f17 1 1209780"/>
                <a:gd name="f22" fmla="*/ 0 f18 1"/>
                <a:gd name="f23" fmla="*/ 201634 f17 1"/>
                <a:gd name="f24" fmla="*/ 201634 f18 1"/>
                <a:gd name="f25" fmla="*/ 0 f17 1"/>
                <a:gd name="f26" fmla="*/ 11250591 f18 1"/>
                <a:gd name="f27" fmla="*/ 11452225 f18 1"/>
                <a:gd name="f28" fmla="*/ 1008146 f17 1"/>
                <a:gd name="f29" fmla="*/ 1209780 f17 1"/>
                <a:gd name="f30" fmla="*/ f19 1 f2"/>
                <a:gd name="f31" fmla="*/ f22 1 11452225"/>
                <a:gd name="f32" fmla="*/ f23 1 1209780"/>
                <a:gd name="f33" fmla="*/ f24 1 11452225"/>
                <a:gd name="f34" fmla="*/ f25 1 1209780"/>
                <a:gd name="f35" fmla="*/ f26 1 11452225"/>
                <a:gd name="f36" fmla="*/ f27 1 11452225"/>
                <a:gd name="f37" fmla="*/ f28 1 1209780"/>
                <a:gd name="f38" fmla="*/ f29 1 120978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1452225" h="12097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pFill/>
            <a:ln>
              <a:noFill/>
            </a:ln>
          </p:spPr>
          <p:style>
            <a:lnRef idx="0">
              <a:scrgbClr r="0" g="0" b="0"/>
            </a:lnRef>
            <a:fillRef idx="0">
              <a:scrgbClr r="0" g="0" b="0"/>
            </a:fillRef>
            <a:effectRef idx="0">
              <a:scrgbClr r="0" g="0" b="0"/>
            </a:effectRef>
            <a:fontRef idx="minor">
              <a:schemeClr val="lt1"/>
            </a:fontRef>
          </p:style>
          <p:txBody>
            <a:bodyPr vert="horz" wrap="square" lIns="107156" tIns="107156" rIns="107156" bIns="107156" anchor="ctr" anchorCtr="0" compatLnSpc="1">
              <a:noAutofit/>
            </a:bodyPr>
            <a:lstStyle/>
            <a:p>
              <a:pPr defTabSz="733421">
                <a:lnSpc>
                  <a:spcPct val="90000"/>
                </a:lnSpc>
                <a:spcAft>
                  <a:spcPts val="675"/>
                </a:spcAft>
                <a:defRPr sz="1800" b="0" i="0" u="none" strike="noStrike" kern="0" cap="none" spc="0" baseline="0">
                  <a:solidFill>
                    <a:srgbClr val="000000"/>
                  </a:solidFill>
                  <a:uFillTx/>
                </a:defRPr>
              </a:pPr>
              <a:r>
                <a:rPr lang="en-US" sz="1400" dirty="0">
                  <a:solidFill>
                    <a:srgbClr val="FFFFFF"/>
                  </a:solidFill>
                  <a:latin typeface="Calibri"/>
                </a:rPr>
                <a:t>The intent is to reduce unmet treatment needs and opioid overdose related deaths through the provision of prevention, treatment, and recovery support services for OUD and, if so desired, stimulant misuse and use disorders.</a:t>
              </a:r>
            </a:p>
          </p:txBody>
        </p:sp>
        <p:sp>
          <p:nvSpPr>
            <p:cNvPr id="5" name="Freeform 4">
              <a:extLst>
                <a:ext uri="{FF2B5EF4-FFF2-40B4-BE49-F238E27FC236}">
                  <a16:creationId xmlns:a16="http://schemas.microsoft.com/office/drawing/2014/main" id="{1B330774-1CC3-4AA9-AA6B-B29AC8831C7C}"/>
                </a:ext>
              </a:extLst>
            </p:cNvPr>
            <p:cNvSpPr/>
            <p:nvPr/>
          </p:nvSpPr>
          <p:spPr>
            <a:xfrm>
              <a:off x="324491" y="4272737"/>
              <a:ext cx="11452229" cy="1711468"/>
            </a:xfrm>
            <a:custGeom>
              <a:avLst/>
              <a:gdLst>
                <a:gd name="f0" fmla="val 10800000"/>
                <a:gd name="f1" fmla="val 5400000"/>
                <a:gd name="f2" fmla="val 180"/>
                <a:gd name="f3" fmla="val w"/>
                <a:gd name="f4" fmla="val h"/>
                <a:gd name="f5" fmla="val 0"/>
                <a:gd name="f6" fmla="val 11452225"/>
                <a:gd name="f7" fmla="val 1209780"/>
                <a:gd name="f8" fmla="val 201634"/>
                <a:gd name="f9" fmla="val 90275"/>
                <a:gd name="f10" fmla="val 11250591"/>
                <a:gd name="f11" fmla="val 11361950"/>
                <a:gd name="f12" fmla="val 1008146"/>
                <a:gd name="f13" fmla="val 1119505"/>
                <a:gd name="f14" fmla="+- 0 0 -90"/>
                <a:gd name="f15" fmla="*/ f3 1 11452225"/>
                <a:gd name="f16" fmla="*/ f4 1 1209780"/>
                <a:gd name="f17" fmla="+- f7 0 f5"/>
                <a:gd name="f18" fmla="+- f6 0 f5"/>
                <a:gd name="f19" fmla="*/ f14 f0 1"/>
                <a:gd name="f20" fmla="*/ f18 1 11452225"/>
                <a:gd name="f21" fmla="*/ f17 1 1209780"/>
                <a:gd name="f22" fmla="*/ 0 f18 1"/>
                <a:gd name="f23" fmla="*/ 201634 f17 1"/>
                <a:gd name="f24" fmla="*/ 201634 f18 1"/>
                <a:gd name="f25" fmla="*/ 0 f17 1"/>
                <a:gd name="f26" fmla="*/ 11250591 f18 1"/>
                <a:gd name="f27" fmla="*/ 11452225 f18 1"/>
                <a:gd name="f28" fmla="*/ 1008146 f17 1"/>
                <a:gd name="f29" fmla="*/ 1209780 f17 1"/>
                <a:gd name="f30" fmla="*/ f19 1 f2"/>
                <a:gd name="f31" fmla="*/ f22 1 11452225"/>
                <a:gd name="f32" fmla="*/ f23 1 1209780"/>
                <a:gd name="f33" fmla="*/ f24 1 11452225"/>
                <a:gd name="f34" fmla="*/ f25 1 1209780"/>
                <a:gd name="f35" fmla="*/ f26 1 11452225"/>
                <a:gd name="f36" fmla="*/ f27 1 11452225"/>
                <a:gd name="f37" fmla="*/ f28 1 1209780"/>
                <a:gd name="f38" fmla="*/ f29 1 120978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1452225" h="12097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pFill/>
            <a:ln>
              <a:noFill/>
            </a:ln>
          </p:spPr>
          <p:style>
            <a:lnRef idx="0">
              <a:scrgbClr r="0" g="0" b="0"/>
            </a:lnRef>
            <a:fillRef idx="0">
              <a:scrgbClr r="0" g="0" b="0"/>
            </a:fillRef>
            <a:effectRef idx="0">
              <a:scrgbClr r="0" g="0" b="0"/>
            </a:effectRef>
            <a:fontRef idx="minor">
              <a:schemeClr val="lt1"/>
            </a:fontRef>
          </p:style>
          <p:txBody>
            <a:bodyPr vert="horz" wrap="square" lIns="107156" tIns="107156" rIns="107156" bIns="107156" anchor="ctr" anchorCtr="0" compatLnSpc="1">
              <a:noAutofit/>
            </a:bodyPr>
            <a:lstStyle/>
            <a:p>
              <a:pPr defTabSz="733421">
                <a:lnSpc>
                  <a:spcPct val="90000"/>
                </a:lnSpc>
                <a:spcAft>
                  <a:spcPts val="675"/>
                </a:spcAft>
                <a:defRPr sz="1800" b="0" i="0" u="none" strike="noStrike" kern="0" cap="none" spc="0" baseline="0">
                  <a:solidFill>
                    <a:srgbClr val="000000"/>
                  </a:solidFill>
                  <a:uFillTx/>
                </a:defRPr>
              </a:pPr>
              <a:r>
                <a:rPr lang="en-US" sz="1650" b="1" dirty="0">
                  <a:solidFill>
                    <a:srgbClr val="FFFFFF"/>
                  </a:solidFill>
                </a:rPr>
                <a:t>Great Plains Tribal Chairmen’s Health Board – </a:t>
              </a:r>
              <a:r>
                <a:rPr lang="en-US" sz="1650" dirty="0">
                  <a:solidFill>
                    <a:srgbClr val="FFFFFF"/>
                  </a:solidFill>
                </a:rPr>
                <a:t>Completed 19-week webinar education series on the effects of drugs, overdosing, and drug trafficking. Also connected over 100 clients to MAT treatment.</a:t>
              </a:r>
              <a:r>
                <a:rPr lang="en-US" sz="1650" b="1" dirty="0">
                  <a:solidFill>
                    <a:srgbClr val="FFFFFF"/>
                  </a:solidFill>
                </a:rPr>
                <a:t> </a:t>
              </a:r>
            </a:p>
            <a:p>
              <a:pPr defTabSz="733421">
                <a:lnSpc>
                  <a:spcPct val="90000"/>
                </a:lnSpc>
                <a:spcAft>
                  <a:spcPts val="675"/>
                </a:spcAft>
                <a:defRPr sz="1800" b="0" i="0" u="none" strike="noStrike" kern="0" cap="none" spc="0" baseline="0">
                  <a:solidFill>
                    <a:srgbClr val="000000"/>
                  </a:solidFill>
                  <a:uFillTx/>
                </a:defRPr>
              </a:pPr>
              <a:r>
                <a:rPr lang="en-US" sz="1650" b="1" dirty="0">
                  <a:solidFill>
                    <a:srgbClr val="FFFFFF"/>
                  </a:solidFill>
                </a:rPr>
                <a:t>White Earth Band of Chippewa Indians – </a:t>
              </a:r>
              <a:r>
                <a:rPr lang="en-US" sz="1650" dirty="0">
                  <a:solidFill>
                    <a:srgbClr val="FFFFFF"/>
                  </a:solidFill>
                </a:rPr>
                <a:t>established a recovery-oriented community program. As a result of services provided through this program, the grantee has been able to bill Medicaid and become self-sustaining.</a:t>
              </a:r>
              <a:endParaRPr lang="en-US" sz="1650" dirty="0">
                <a:solidFill>
                  <a:srgbClr val="FFFFFF"/>
                </a:solidFill>
                <a:latin typeface="Calibri"/>
              </a:endParaRPr>
            </a:p>
          </p:txBody>
        </p:sp>
      </p:grpSp>
      <p:sp>
        <p:nvSpPr>
          <p:cNvPr id="6" name="Title 7">
            <a:extLst>
              <a:ext uri="{FF2B5EF4-FFF2-40B4-BE49-F238E27FC236}">
                <a16:creationId xmlns:a16="http://schemas.microsoft.com/office/drawing/2014/main" id="{40C82C75-C74E-46FC-9398-D1AC118EAEF6}"/>
              </a:ext>
            </a:extLst>
          </p:cNvPr>
          <p:cNvSpPr txBox="1">
            <a:spLocks noGrp="1"/>
          </p:cNvSpPr>
          <p:nvPr>
            <p:ph type="title"/>
          </p:nvPr>
        </p:nvSpPr>
        <p:spPr>
          <a:xfrm>
            <a:off x="693097" y="0"/>
            <a:ext cx="7689717" cy="527449"/>
          </a:xfrm>
        </p:spPr>
        <p:txBody>
          <a:bodyPr anchorCtr="1">
            <a:noAutofit/>
          </a:bodyPr>
          <a:lstStyle/>
          <a:p>
            <a:pPr lvl="0" algn="ctr"/>
            <a:r>
              <a:rPr lang="en-US" sz="3600" dirty="0">
                <a:latin typeface="Calibri"/>
              </a:rPr>
              <a:t>Tribal Opioid Response (TOR) Grant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044B-2F39-456F-B89B-FAA0767A1870}"/>
              </a:ext>
            </a:extLst>
          </p:cNvPr>
          <p:cNvSpPr txBox="1">
            <a:spLocks noGrp="1"/>
          </p:cNvSpPr>
          <p:nvPr>
            <p:ph type="title"/>
          </p:nvPr>
        </p:nvSpPr>
        <p:spPr>
          <a:xfrm>
            <a:off x="-72736" y="49354"/>
            <a:ext cx="9351818" cy="474757"/>
          </a:xfrm>
        </p:spPr>
        <p:txBody>
          <a:bodyPr anchorCtr="1">
            <a:noAutofit/>
          </a:bodyPr>
          <a:lstStyle/>
          <a:p>
            <a:pPr lvl="0" algn="ctr"/>
            <a:br>
              <a:rPr lang="en-US" sz="2100" i="1" dirty="0"/>
            </a:br>
            <a:r>
              <a:rPr lang="en-US" sz="2100" dirty="0"/>
              <a:t>Medication Assisted Treated-Prescription Drug and Opioid Addiction (MAT-PDOA)</a:t>
            </a:r>
            <a:br>
              <a:rPr lang="en-US" sz="2100" dirty="0"/>
            </a:br>
            <a:endParaRPr lang="en-US" sz="2100" dirty="0"/>
          </a:p>
        </p:txBody>
      </p:sp>
      <p:sp>
        <p:nvSpPr>
          <p:cNvPr id="4" name="Freeform 2">
            <a:extLst>
              <a:ext uri="{FF2B5EF4-FFF2-40B4-BE49-F238E27FC236}">
                <a16:creationId xmlns:a16="http://schemas.microsoft.com/office/drawing/2014/main" id="{CBA67593-DCB1-4775-B317-4F58F1A48A4C}"/>
              </a:ext>
            </a:extLst>
          </p:cNvPr>
          <p:cNvSpPr/>
          <p:nvPr/>
        </p:nvSpPr>
        <p:spPr>
          <a:xfrm>
            <a:off x="277414" y="640370"/>
            <a:ext cx="8589172" cy="907334"/>
          </a:xfrm>
          <a:custGeom>
            <a:avLst/>
            <a:gdLst>
              <a:gd name="f0" fmla="val 10800000"/>
              <a:gd name="f1" fmla="val 5400000"/>
              <a:gd name="f2" fmla="val 180"/>
              <a:gd name="f3" fmla="val w"/>
              <a:gd name="f4" fmla="val h"/>
              <a:gd name="f5" fmla="val 0"/>
              <a:gd name="f6" fmla="val 11452225"/>
              <a:gd name="f7" fmla="val 1209780"/>
              <a:gd name="f8" fmla="val 201634"/>
              <a:gd name="f9" fmla="val 90275"/>
              <a:gd name="f10" fmla="val 11250591"/>
              <a:gd name="f11" fmla="val 11361950"/>
              <a:gd name="f12" fmla="val 1008146"/>
              <a:gd name="f13" fmla="val 1119505"/>
              <a:gd name="f14" fmla="+- 0 0 -90"/>
              <a:gd name="f15" fmla="*/ f3 1 11452225"/>
              <a:gd name="f16" fmla="*/ f4 1 1209780"/>
              <a:gd name="f17" fmla="+- f7 0 f5"/>
              <a:gd name="f18" fmla="+- f6 0 f5"/>
              <a:gd name="f19" fmla="*/ f14 f0 1"/>
              <a:gd name="f20" fmla="*/ f18 1 11452225"/>
              <a:gd name="f21" fmla="*/ f17 1 1209780"/>
              <a:gd name="f22" fmla="*/ 0 f18 1"/>
              <a:gd name="f23" fmla="*/ 201634 f17 1"/>
              <a:gd name="f24" fmla="*/ 201634 f18 1"/>
              <a:gd name="f25" fmla="*/ 0 f17 1"/>
              <a:gd name="f26" fmla="*/ 11250591 f18 1"/>
              <a:gd name="f27" fmla="*/ 11452225 f18 1"/>
              <a:gd name="f28" fmla="*/ 1008146 f17 1"/>
              <a:gd name="f29" fmla="*/ 1209780 f17 1"/>
              <a:gd name="f30" fmla="*/ f19 1 f2"/>
              <a:gd name="f31" fmla="*/ f22 1 11452225"/>
              <a:gd name="f32" fmla="*/ f23 1 1209780"/>
              <a:gd name="f33" fmla="*/ f24 1 11452225"/>
              <a:gd name="f34" fmla="*/ f25 1 1209780"/>
              <a:gd name="f35" fmla="*/ f26 1 11452225"/>
              <a:gd name="f36" fmla="*/ f27 1 11452225"/>
              <a:gd name="f37" fmla="*/ f28 1 1209780"/>
              <a:gd name="f38" fmla="*/ f29 1 120978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1452225" h="12097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DBD725">
              <a:alpha val="49804"/>
            </a:srgbClr>
          </a:solidFill>
          <a:ln>
            <a:noFill/>
          </a:ln>
        </p:spPr>
        <p:style>
          <a:lnRef idx="0">
            <a:scrgbClr r="0" g="0" b="0"/>
          </a:lnRef>
          <a:fillRef idx="0">
            <a:scrgbClr r="0" g="0" b="0"/>
          </a:fillRef>
          <a:effectRef idx="0">
            <a:scrgbClr r="0" g="0" b="0"/>
          </a:effectRef>
          <a:fontRef idx="minor">
            <a:schemeClr val="lt1"/>
          </a:fontRef>
        </p:style>
        <p:txBody>
          <a:bodyPr vert="horz" wrap="square" lIns="107156" tIns="107156" rIns="107156" bIns="107156" anchor="ctr" anchorCtr="0" compatLnSpc="1">
            <a:noAutofit/>
          </a:bodyPr>
          <a:lstStyle/>
          <a:p>
            <a:pPr defTabSz="733421">
              <a:lnSpc>
                <a:spcPct val="90000"/>
              </a:lnSpc>
              <a:spcAft>
                <a:spcPts val="675"/>
              </a:spcAft>
              <a:defRPr sz="1800" b="0" i="0" u="none" strike="noStrike" kern="0" cap="none" spc="0" baseline="0">
                <a:solidFill>
                  <a:srgbClr val="000000"/>
                </a:solidFill>
                <a:uFillTx/>
              </a:defRPr>
            </a:pPr>
            <a:r>
              <a:rPr lang="en-US" sz="1650" dirty="0">
                <a:solidFill>
                  <a:srgbClr val="FFFFFF"/>
                </a:solidFill>
              </a:rPr>
              <a:t>Aims to expand and enhance access to medication-assisted treatment (MAT) services for persons with an opioid use disorder (OUD) seeking or receiving MAT. </a:t>
            </a:r>
          </a:p>
        </p:txBody>
      </p:sp>
      <p:sp>
        <p:nvSpPr>
          <p:cNvPr id="5" name="Freeform 2">
            <a:extLst>
              <a:ext uri="{FF2B5EF4-FFF2-40B4-BE49-F238E27FC236}">
                <a16:creationId xmlns:a16="http://schemas.microsoft.com/office/drawing/2014/main" id="{239C7534-7565-4454-8B68-FA7D8F3AA962}"/>
              </a:ext>
            </a:extLst>
          </p:cNvPr>
          <p:cNvSpPr/>
          <p:nvPr/>
        </p:nvSpPr>
        <p:spPr>
          <a:xfrm>
            <a:off x="277414" y="1663963"/>
            <a:ext cx="8589172" cy="1142294"/>
          </a:xfrm>
          <a:custGeom>
            <a:avLst/>
            <a:gdLst>
              <a:gd name="f0" fmla="val 10800000"/>
              <a:gd name="f1" fmla="val 5400000"/>
              <a:gd name="f2" fmla="val 180"/>
              <a:gd name="f3" fmla="val w"/>
              <a:gd name="f4" fmla="val h"/>
              <a:gd name="f5" fmla="val 0"/>
              <a:gd name="f6" fmla="val 11452225"/>
              <a:gd name="f7" fmla="val 1209780"/>
              <a:gd name="f8" fmla="val 201634"/>
              <a:gd name="f9" fmla="val 90275"/>
              <a:gd name="f10" fmla="val 11250591"/>
              <a:gd name="f11" fmla="val 11361950"/>
              <a:gd name="f12" fmla="val 1008146"/>
              <a:gd name="f13" fmla="val 1119505"/>
              <a:gd name="f14" fmla="+- 0 0 -90"/>
              <a:gd name="f15" fmla="*/ f3 1 11452225"/>
              <a:gd name="f16" fmla="*/ f4 1 1209780"/>
              <a:gd name="f17" fmla="+- f7 0 f5"/>
              <a:gd name="f18" fmla="+- f6 0 f5"/>
              <a:gd name="f19" fmla="*/ f14 f0 1"/>
              <a:gd name="f20" fmla="*/ f18 1 11452225"/>
              <a:gd name="f21" fmla="*/ f17 1 1209780"/>
              <a:gd name="f22" fmla="*/ 0 f18 1"/>
              <a:gd name="f23" fmla="*/ 201634 f17 1"/>
              <a:gd name="f24" fmla="*/ 201634 f18 1"/>
              <a:gd name="f25" fmla="*/ 0 f17 1"/>
              <a:gd name="f26" fmla="*/ 11250591 f18 1"/>
              <a:gd name="f27" fmla="*/ 11452225 f18 1"/>
              <a:gd name="f28" fmla="*/ 1008146 f17 1"/>
              <a:gd name="f29" fmla="*/ 1209780 f17 1"/>
              <a:gd name="f30" fmla="*/ f19 1 f2"/>
              <a:gd name="f31" fmla="*/ f22 1 11452225"/>
              <a:gd name="f32" fmla="*/ f23 1 1209780"/>
              <a:gd name="f33" fmla="*/ f24 1 11452225"/>
              <a:gd name="f34" fmla="*/ f25 1 1209780"/>
              <a:gd name="f35" fmla="*/ f26 1 11452225"/>
              <a:gd name="f36" fmla="*/ f27 1 11452225"/>
              <a:gd name="f37" fmla="*/ f28 1 1209780"/>
              <a:gd name="f38" fmla="*/ f29 1 120978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1452225" h="12097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DBD725">
              <a:alpha val="50000"/>
            </a:srgbClr>
          </a:solidFill>
          <a:ln>
            <a:noFill/>
          </a:ln>
        </p:spPr>
        <p:style>
          <a:lnRef idx="0">
            <a:scrgbClr r="0" g="0" b="0"/>
          </a:lnRef>
          <a:fillRef idx="0">
            <a:scrgbClr r="0" g="0" b="0"/>
          </a:fillRef>
          <a:effectRef idx="0">
            <a:scrgbClr r="0" g="0" b="0"/>
          </a:effectRef>
          <a:fontRef idx="minor">
            <a:schemeClr val="lt1"/>
          </a:fontRef>
        </p:style>
        <p:txBody>
          <a:bodyPr vert="horz" wrap="square" lIns="107156" tIns="107156" rIns="107156" bIns="107156" anchor="ctr" anchorCtr="0" compatLnSpc="1">
            <a:noAutofit/>
          </a:bodyPr>
          <a:lstStyle/>
          <a:p>
            <a:pPr defTabSz="733421">
              <a:lnSpc>
                <a:spcPct val="90000"/>
              </a:lnSpc>
              <a:spcAft>
                <a:spcPts val="675"/>
              </a:spcAft>
              <a:defRPr sz="1800" b="0" i="0" u="none" strike="noStrike" kern="0" cap="none" spc="0" baseline="0">
                <a:solidFill>
                  <a:srgbClr val="000000"/>
                </a:solidFill>
                <a:uFillTx/>
              </a:defRPr>
            </a:pPr>
            <a:r>
              <a:rPr lang="en-US" sz="1650" dirty="0">
                <a:solidFill>
                  <a:srgbClr val="FFFFFF"/>
                </a:solidFill>
              </a:rPr>
              <a:t>The tribal MAT-PDOA grantees have included culturally-based innovative interventions to improve access to treatment and retention.  The treatment models/approaches used to support MAT services either have been uniquely designed for native populations or adapted to be so, such as community education materials based on traditional culture. </a:t>
            </a:r>
          </a:p>
        </p:txBody>
      </p:sp>
      <p:sp>
        <p:nvSpPr>
          <p:cNvPr id="7" name="Freeform 2">
            <a:extLst>
              <a:ext uri="{FF2B5EF4-FFF2-40B4-BE49-F238E27FC236}">
                <a16:creationId xmlns:a16="http://schemas.microsoft.com/office/drawing/2014/main" id="{A941441A-B393-423E-8DA0-F35A82B4565E}"/>
              </a:ext>
            </a:extLst>
          </p:cNvPr>
          <p:cNvSpPr/>
          <p:nvPr/>
        </p:nvSpPr>
        <p:spPr>
          <a:xfrm>
            <a:off x="277414" y="2922517"/>
            <a:ext cx="8589172" cy="1720736"/>
          </a:xfrm>
          <a:custGeom>
            <a:avLst/>
            <a:gdLst>
              <a:gd name="f0" fmla="val 10800000"/>
              <a:gd name="f1" fmla="val 5400000"/>
              <a:gd name="f2" fmla="val 180"/>
              <a:gd name="f3" fmla="val w"/>
              <a:gd name="f4" fmla="val h"/>
              <a:gd name="f5" fmla="val 0"/>
              <a:gd name="f6" fmla="val 11452225"/>
              <a:gd name="f7" fmla="val 1209780"/>
              <a:gd name="f8" fmla="val 201634"/>
              <a:gd name="f9" fmla="val 90275"/>
              <a:gd name="f10" fmla="val 11250591"/>
              <a:gd name="f11" fmla="val 11361950"/>
              <a:gd name="f12" fmla="val 1008146"/>
              <a:gd name="f13" fmla="val 1119505"/>
              <a:gd name="f14" fmla="+- 0 0 -90"/>
              <a:gd name="f15" fmla="*/ f3 1 11452225"/>
              <a:gd name="f16" fmla="*/ f4 1 1209780"/>
              <a:gd name="f17" fmla="+- f7 0 f5"/>
              <a:gd name="f18" fmla="+- f6 0 f5"/>
              <a:gd name="f19" fmla="*/ f14 f0 1"/>
              <a:gd name="f20" fmla="*/ f18 1 11452225"/>
              <a:gd name="f21" fmla="*/ f17 1 1209780"/>
              <a:gd name="f22" fmla="*/ 0 f18 1"/>
              <a:gd name="f23" fmla="*/ 201634 f17 1"/>
              <a:gd name="f24" fmla="*/ 201634 f18 1"/>
              <a:gd name="f25" fmla="*/ 0 f17 1"/>
              <a:gd name="f26" fmla="*/ 11250591 f18 1"/>
              <a:gd name="f27" fmla="*/ 11452225 f18 1"/>
              <a:gd name="f28" fmla="*/ 1008146 f17 1"/>
              <a:gd name="f29" fmla="*/ 1209780 f17 1"/>
              <a:gd name="f30" fmla="*/ f19 1 f2"/>
              <a:gd name="f31" fmla="*/ f22 1 11452225"/>
              <a:gd name="f32" fmla="*/ f23 1 1209780"/>
              <a:gd name="f33" fmla="*/ f24 1 11452225"/>
              <a:gd name="f34" fmla="*/ f25 1 1209780"/>
              <a:gd name="f35" fmla="*/ f26 1 11452225"/>
              <a:gd name="f36" fmla="*/ f27 1 11452225"/>
              <a:gd name="f37" fmla="*/ f28 1 1209780"/>
              <a:gd name="f38" fmla="*/ f29 1 120978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1452225" h="12097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DBD725">
              <a:alpha val="50000"/>
            </a:srgbClr>
          </a:solidFill>
          <a:ln>
            <a:noFill/>
          </a:ln>
        </p:spPr>
        <p:style>
          <a:lnRef idx="0">
            <a:scrgbClr r="0" g="0" b="0"/>
          </a:lnRef>
          <a:fillRef idx="0">
            <a:scrgbClr r="0" g="0" b="0"/>
          </a:fillRef>
          <a:effectRef idx="0">
            <a:scrgbClr r="0" g="0" b="0"/>
          </a:effectRef>
          <a:fontRef idx="minor">
            <a:schemeClr val="lt1"/>
          </a:fontRef>
        </p:style>
        <p:txBody>
          <a:bodyPr vert="horz" wrap="square" lIns="107156" tIns="107156" rIns="107156" bIns="107156" anchor="ctr" anchorCtr="0" compatLnSpc="1">
            <a:noAutofit/>
          </a:bodyPr>
          <a:lstStyle/>
          <a:p>
            <a:pPr defTabSz="733421">
              <a:lnSpc>
                <a:spcPct val="90000"/>
              </a:lnSpc>
              <a:spcAft>
                <a:spcPts val="675"/>
              </a:spcAft>
              <a:defRPr sz="1800" b="0" i="0" u="none" strike="noStrike" kern="0" cap="none" spc="0" baseline="0">
                <a:solidFill>
                  <a:srgbClr val="000000"/>
                </a:solidFill>
                <a:uFillTx/>
              </a:defRPr>
            </a:pPr>
            <a:r>
              <a:rPr lang="en-US" sz="1650" b="1" dirty="0">
                <a:solidFill>
                  <a:srgbClr val="FFFFFF"/>
                </a:solidFill>
              </a:rPr>
              <a:t>Rutgers University </a:t>
            </a:r>
            <a:r>
              <a:rPr lang="en-US" sz="1650" dirty="0">
                <a:solidFill>
                  <a:srgbClr val="FFFFFF"/>
                </a:solidFill>
              </a:rPr>
              <a:t>– initiated a peer navigators specialist program. As a result of this program, there was a marked instantaneous uptake of dosing and prescribing of Buprenorphine/Suboxone increased by 22.4%.</a:t>
            </a:r>
          </a:p>
          <a:p>
            <a:pPr defTabSz="733421">
              <a:lnSpc>
                <a:spcPct val="90000"/>
              </a:lnSpc>
              <a:spcAft>
                <a:spcPts val="675"/>
              </a:spcAft>
              <a:defRPr sz="1800" b="0" i="0" u="none" strike="noStrike" kern="0" cap="none" spc="0" baseline="0">
                <a:solidFill>
                  <a:srgbClr val="000000"/>
                </a:solidFill>
                <a:uFillTx/>
              </a:defRPr>
            </a:pPr>
            <a:r>
              <a:rPr lang="en-US" sz="1650" b="1" dirty="0">
                <a:solidFill>
                  <a:srgbClr val="FFFFFF"/>
                </a:solidFill>
              </a:rPr>
              <a:t>Rushford</a:t>
            </a:r>
            <a:r>
              <a:rPr lang="en-US" sz="1650" dirty="0">
                <a:solidFill>
                  <a:srgbClr val="FFFFFF"/>
                </a:solidFill>
              </a:rPr>
              <a:t> - implemented </a:t>
            </a:r>
            <a:r>
              <a:rPr lang="en-US" sz="1650" dirty="0" err="1">
                <a:solidFill>
                  <a:srgbClr val="FFFFFF"/>
                </a:solidFill>
              </a:rPr>
              <a:t>TryCycle</a:t>
            </a:r>
            <a:r>
              <a:rPr lang="en-US" sz="1650" dirty="0">
                <a:solidFill>
                  <a:srgbClr val="FFFFFF"/>
                </a:solidFill>
              </a:rPr>
              <a:t> an app to connect client, clinician, doctor and recovery specialist. Since the inception of the app, over 7,000 interventions have been made and the program reports there has been no overdose deaths or suicide attempts.</a:t>
            </a:r>
            <a:endParaRPr lang="en-US" sz="1650" b="1" dirty="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5049-33D2-40C7-97EA-35F675EA74C3}"/>
              </a:ext>
            </a:extLst>
          </p:cNvPr>
          <p:cNvSpPr txBox="1">
            <a:spLocks noGrp="1"/>
          </p:cNvSpPr>
          <p:nvPr>
            <p:ph type="title"/>
          </p:nvPr>
        </p:nvSpPr>
        <p:spPr>
          <a:xfrm>
            <a:off x="-883227" y="1"/>
            <a:ext cx="11087100" cy="548876"/>
          </a:xfrm>
        </p:spPr>
        <p:txBody>
          <a:bodyPr anchorCtr="1">
            <a:noAutofit/>
          </a:bodyPr>
          <a:lstStyle/>
          <a:p>
            <a:pPr lvl="0" algn="ctr"/>
            <a:br>
              <a:rPr lang="en-US" sz="2300" dirty="0"/>
            </a:br>
            <a:r>
              <a:rPr lang="en-US" sz="2300" dirty="0"/>
              <a:t>First Responders - Comprehensive Addiction and Recovery Act (FR CARA)</a:t>
            </a:r>
            <a:br>
              <a:rPr lang="en-US" sz="2300" dirty="0"/>
            </a:br>
            <a:endParaRPr lang="en-US" sz="2300" dirty="0"/>
          </a:p>
        </p:txBody>
      </p:sp>
      <p:sp>
        <p:nvSpPr>
          <p:cNvPr id="5" name="Freeform 2">
            <a:extLst>
              <a:ext uri="{FF2B5EF4-FFF2-40B4-BE49-F238E27FC236}">
                <a16:creationId xmlns:a16="http://schemas.microsoft.com/office/drawing/2014/main" id="{1913DEFC-A6B4-4D4E-8845-C0038719739F}"/>
              </a:ext>
            </a:extLst>
          </p:cNvPr>
          <p:cNvSpPr/>
          <p:nvPr/>
        </p:nvSpPr>
        <p:spPr>
          <a:xfrm>
            <a:off x="365737" y="687048"/>
            <a:ext cx="8589172" cy="907334"/>
          </a:xfrm>
          <a:custGeom>
            <a:avLst/>
            <a:gdLst>
              <a:gd name="f0" fmla="val 10800000"/>
              <a:gd name="f1" fmla="val 5400000"/>
              <a:gd name="f2" fmla="val 180"/>
              <a:gd name="f3" fmla="val w"/>
              <a:gd name="f4" fmla="val h"/>
              <a:gd name="f5" fmla="val 0"/>
              <a:gd name="f6" fmla="val 11452225"/>
              <a:gd name="f7" fmla="val 1209780"/>
              <a:gd name="f8" fmla="val 201634"/>
              <a:gd name="f9" fmla="val 90275"/>
              <a:gd name="f10" fmla="val 11250591"/>
              <a:gd name="f11" fmla="val 11361950"/>
              <a:gd name="f12" fmla="val 1008146"/>
              <a:gd name="f13" fmla="val 1119505"/>
              <a:gd name="f14" fmla="+- 0 0 -90"/>
              <a:gd name="f15" fmla="*/ f3 1 11452225"/>
              <a:gd name="f16" fmla="*/ f4 1 1209780"/>
              <a:gd name="f17" fmla="+- f7 0 f5"/>
              <a:gd name="f18" fmla="+- f6 0 f5"/>
              <a:gd name="f19" fmla="*/ f14 f0 1"/>
              <a:gd name="f20" fmla="*/ f18 1 11452225"/>
              <a:gd name="f21" fmla="*/ f17 1 1209780"/>
              <a:gd name="f22" fmla="*/ 0 f18 1"/>
              <a:gd name="f23" fmla="*/ 201634 f17 1"/>
              <a:gd name="f24" fmla="*/ 201634 f18 1"/>
              <a:gd name="f25" fmla="*/ 0 f17 1"/>
              <a:gd name="f26" fmla="*/ 11250591 f18 1"/>
              <a:gd name="f27" fmla="*/ 11452225 f18 1"/>
              <a:gd name="f28" fmla="*/ 1008146 f17 1"/>
              <a:gd name="f29" fmla="*/ 1209780 f17 1"/>
              <a:gd name="f30" fmla="*/ f19 1 f2"/>
              <a:gd name="f31" fmla="*/ f22 1 11452225"/>
              <a:gd name="f32" fmla="*/ f23 1 1209780"/>
              <a:gd name="f33" fmla="*/ f24 1 11452225"/>
              <a:gd name="f34" fmla="*/ f25 1 1209780"/>
              <a:gd name="f35" fmla="*/ f26 1 11452225"/>
              <a:gd name="f36" fmla="*/ f27 1 11452225"/>
              <a:gd name="f37" fmla="*/ f28 1 1209780"/>
              <a:gd name="f38" fmla="*/ f29 1 120978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1452225" h="12097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accent3">
              <a:lumMod val="60000"/>
              <a:lumOff val="40000"/>
            </a:schemeClr>
          </a:solidFill>
          <a:ln w="12701" cap="flat">
            <a:solidFill>
              <a:srgbClr val="FFFFFF"/>
            </a:solidFill>
            <a:prstDash val="solid"/>
            <a:miter/>
          </a:ln>
        </p:spPr>
        <p:txBody>
          <a:bodyPr vert="horz" wrap="square" lIns="107156" tIns="107156" rIns="107156" bIns="107156" anchor="ctr" anchorCtr="0" compatLnSpc="1">
            <a:noAutofit/>
          </a:bodyPr>
          <a:lstStyle/>
          <a:p>
            <a:pPr defTabSz="733421">
              <a:lnSpc>
                <a:spcPct val="90000"/>
              </a:lnSpc>
              <a:spcAft>
                <a:spcPts val="675"/>
              </a:spcAft>
              <a:defRPr sz="1800" b="0" i="0" u="none" strike="noStrike" kern="0" cap="none" spc="0" baseline="0">
                <a:solidFill>
                  <a:srgbClr val="000000"/>
                </a:solidFill>
                <a:uFillTx/>
              </a:defRPr>
            </a:pPr>
            <a:r>
              <a:rPr lang="en-US" sz="1600" dirty="0">
                <a:solidFill>
                  <a:srgbClr val="FFFFFF"/>
                </a:solidFill>
              </a:rPr>
              <a:t>The purpose of this program is to allow first responders and members of other key community sectors to administer a drug or device approved or cleared under the Federal Food, Drug, and Cosmetic Act (FD&amp;C Act) for emergency reversal of known or suspected opioid overdose.</a:t>
            </a:r>
          </a:p>
        </p:txBody>
      </p:sp>
      <p:sp>
        <p:nvSpPr>
          <p:cNvPr id="6" name="Freeform 2">
            <a:extLst>
              <a:ext uri="{FF2B5EF4-FFF2-40B4-BE49-F238E27FC236}">
                <a16:creationId xmlns:a16="http://schemas.microsoft.com/office/drawing/2014/main" id="{7AE02C62-6052-4E16-80D4-D88B9D87B1DF}"/>
              </a:ext>
            </a:extLst>
          </p:cNvPr>
          <p:cNvSpPr/>
          <p:nvPr/>
        </p:nvSpPr>
        <p:spPr>
          <a:xfrm>
            <a:off x="365737" y="1732553"/>
            <a:ext cx="8589173" cy="913438"/>
          </a:xfrm>
          <a:custGeom>
            <a:avLst/>
            <a:gdLst>
              <a:gd name="f0" fmla="val 10800000"/>
              <a:gd name="f1" fmla="val 5400000"/>
              <a:gd name="f2" fmla="val 180"/>
              <a:gd name="f3" fmla="val w"/>
              <a:gd name="f4" fmla="val h"/>
              <a:gd name="f5" fmla="val 0"/>
              <a:gd name="f6" fmla="val 11452225"/>
              <a:gd name="f7" fmla="val 1209780"/>
              <a:gd name="f8" fmla="val 201634"/>
              <a:gd name="f9" fmla="val 90275"/>
              <a:gd name="f10" fmla="val 11250591"/>
              <a:gd name="f11" fmla="val 11361950"/>
              <a:gd name="f12" fmla="val 1008146"/>
              <a:gd name="f13" fmla="val 1119505"/>
              <a:gd name="f14" fmla="+- 0 0 -90"/>
              <a:gd name="f15" fmla="*/ f3 1 11452225"/>
              <a:gd name="f16" fmla="*/ f4 1 1209780"/>
              <a:gd name="f17" fmla="+- f7 0 f5"/>
              <a:gd name="f18" fmla="+- f6 0 f5"/>
              <a:gd name="f19" fmla="*/ f14 f0 1"/>
              <a:gd name="f20" fmla="*/ f18 1 11452225"/>
              <a:gd name="f21" fmla="*/ f17 1 1209780"/>
              <a:gd name="f22" fmla="*/ 0 f18 1"/>
              <a:gd name="f23" fmla="*/ 201634 f17 1"/>
              <a:gd name="f24" fmla="*/ 201634 f18 1"/>
              <a:gd name="f25" fmla="*/ 0 f17 1"/>
              <a:gd name="f26" fmla="*/ 11250591 f18 1"/>
              <a:gd name="f27" fmla="*/ 11452225 f18 1"/>
              <a:gd name="f28" fmla="*/ 1008146 f17 1"/>
              <a:gd name="f29" fmla="*/ 1209780 f17 1"/>
              <a:gd name="f30" fmla="*/ f19 1 f2"/>
              <a:gd name="f31" fmla="*/ f22 1 11452225"/>
              <a:gd name="f32" fmla="*/ f23 1 1209780"/>
              <a:gd name="f33" fmla="*/ f24 1 11452225"/>
              <a:gd name="f34" fmla="*/ f25 1 1209780"/>
              <a:gd name="f35" fmla="*/ f26 1 11452225"/>
              <a:gd name="f36" fmla="*/ f27 1 11452225"/>
              <a:gd name="f37" fmla="*/ f28 1 1209780"/>
              <a:gd name="f38" fmla="*/ f29 1 120978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1452225" h="12097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accent3">
              <a:lumMod val="60000"/>
              <a:lumOff val="40000"/>
            </a:schemeClr>
          </a:solidFill>
          <a:ln w="12701" cap="flat">
            <a:solidFill>
              <a:srgbClr val="FFFFFF"/>
            </a:solidFill>
            <a:prstDash val="solid"/>
            <a:miter/>
          </a:ln>
        </p:spPr>
        <p:txBody>
          <a:bodyPr vert="horz" wrap="square" lIns="107156" tIns="107156" rIns="107156" bIns="107156" anchor="ctr" anchorCtr="0" compatLnSpc="1">
            <a:noAutofit/>
          </a:bodyPr>
          <a:lstStyle/>
          <a:p>
            <a:r>
              <a:rPr lang="en-US" sz="1600" dirty="0">
                <a:solidFill>
                  <a:schemeClr val="bg1"/>
                </a:solidFill>
              </a:rPr>
              <a:t>In SAMHSA’s work, first responders include firefighters, law enforcement officers, paramedics, emergency medical technicians, or other legally organized and recognized volunteer organizations that respond to adverse opioid related incidents.</a:t>
            </a:r>
          </a:p>
        </p:txBody>
      </p:sp>
      <p:sp>
        <p:nvSpPr>
          <p:cNvPr id="7" name="Freeform 2">
            <a:extLst>
              <a:ext uri="{FF2B5EF4-FFF2-40B4-BE49-F238E27FC236}">
                <a16:creationId xmlns:a16="http://schemas.microsoft.com/office/drawing/2014/main" id="{46EA3F07-600E-414F-84BC-B3913C20018D}"/>
              </a:ext>
            </a:extLst>
          </p:cNvPr>
          <p:cNvSpPr/>
          <p:nvPr/>
        </p:nvSpPr>
        <p:spPr>
          <a:xfrm>
            <a:off x="365735" y="2778058"/>
            <a:ext cx="8589173" cy="1805817"/>
          </a:xfrm>
          <a:custGeom>
            <a:avLst/>
            <a:gdLst>
              <a:gd name="f0" fmla="val 10800000"/>
              <a:gd name="f1" fmla="val 5400000"/>
              <a:gd name="f2" fmla="val 180"/>
              <a:gd name="f3" fmla="val w"/>
              <a:gd name="f4" fmla="val h"/>
              <a:gd name="f5" fmla="val 0"/>
              <a:gd name="f6" fmla="val 11452225"/>
              <a:gd name="f7" fmla="val 1209780"/>
              <a:gd name="f8" fmla="val 201634"/>
              <a:gd name="f9" fmla="val 90275"/>
              <a:gd name="f10" fmla="val 11250591"/>
              <a:gd name="f11" fmla="val 11361950"/>
              <a:gd name="f12" fmla="val 1008146"/>
              <a:gd name="f13" fmla="val 1119505"/>
              <a:gd name="f14" fmla="+- 0 0 -90"/>
              <a:gd name="f15" fmla="*/ f3 1 11452225"/>
              <a:gd name="f16" fmla="*/ f4 1 1209780"/>
              <a:gd name="f17" fmla="+- f7 0 f5"/>
              <a:gd name="f18" fmla="+- f6 0 f5"/>
              <a:gd name="f19" fmla="*/ f14 f0 1"/>
              <a:gd name="f20" fmla="*/ f18 1 11452225"/>
              <a:gd name="f21" fmla="*/ f17 1 1209780"/>
              <a:gd name="f22" fmla="*/ 0 f18 1"/>
              <a:gd name="f23" fmla="*/ 201634 f17 1"/>
              <a:gd name="f24" fmla="*/ 201634 f18 1"/>
              <a:gd name="f25" fmla="*/ 0 f17 1"/>
              <a:gd name="f26" fmla="*/ 11250591 f18 1"/>
              <a:gd name="f27" fmla="*/ 11452225 f18 1"/>
              <a:gd name="f28" fmla="*/ 1008146 f17 1"/>
              <a:gd name="f29" fmla="*/ 1209780 f17 1"/>
              <a:gd name="f30" fmla="*/ f19 1 f2"/>
              <a:gd name="f31" fmla="*/ f22 1 11452225"/>
              <a:gd name="f32" fmla="*/ f23 1 1209780"/>
              <a:gd name="f33" fmla="*/ f24 1 11452225"/>
              <a:gd name="f34" fmla="*/ f25 1 1209780"/>
              <a:gd name="f35" fmla="*/ f26 1 11452225"/>
              <a:gd name="f36" fmla="*/ f27 1 11452225"/>
              <a:gd name="f37" fmla="*/ f28 1 1209780"/>
              <a:gd name="f38" fmla="*/ f29 1 120978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1452225" h="12097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accent3">
              <a:lumMod val="60000"/>
              <a:lumOff val="40000"/>
            </a:schemeClr>
          </a:solidFill>
          <a:ln w="12701" cap="flat">
            <a:solidFill>
              <a:srgbClr val="FFFFFF"/>
            </a:solidFill>
            <a:prstDash val="solid"/>
            <a:miter/>
          </a:ln>
        </p:spPr>
        <p:txBody>
          <a:bodyPr vert="horz" wrap="square" lIns="107156" tIns="107156" rIns="107156" bIns="107156" anchor="ctr" anchorCtr="0" compatLnSpc="1">
            <a:noAutofit/>
          </a:bodyPr>
          <a:lstStyle/>
          <a:p>
            <a:r>
              <a:rPr lang="en-US" sz="1600" b="1" dirty="0">
                <a:solidFill>
                  <a:schemeClr val="bg1"/>
                </a:solidFill>
              </a:rPr>
              <a:t>DuPage County Health Department in IL </a:t>
            </a:r>
            <a:r>
              <a:rPr lang="en-US" sz="1600" dirty="0">
                <a:solidFill>
                  <a:schemeClr val="bg1"/>
                </a:solidFill>
              </a:rPr>
              <a:t>– to share information the grantee developed a GIS maps to show Naloxone administrations by municipality, substance use treatment providers, drug take back boxes, opioid overdose reversals and cause of death data from Coroner’s office.</a:t>
            </a:r>
          </a:p>
          <a:p>
            <a:r>
              <a:rPr lang="en-US" sz="1600" b="1" dirty="0">
                <a:solidFill>
                  <a:schemeClr val="bg1"/>
                </a:solidFill>
              </a:rPr>
              <a:t>Philadelphia Department of Public Health </a:t>
            </a:r>
            <a:r>
              <a:rPr lang="en-US" sz="1600" dirty="0">
                <a:solidFill>
                  <a:schemeClr val="bg1"/>
                </a:solidFill>
              </a:rPr>
              <a:t>- implemented a new EMS alternative response unit known as AR-2. A paramedic and case manager ride together in AR-2, which is a marked Fire Department SUV, and respond when an individual revived from an opioid overdose declines ambulance transport to a hospital but is interested in seeking help for substance use disorder.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ontent Placeholder 2">
            <a:extLst>
              <a:ext uri="{FF2B5EF4-FFF2-40B4-BE49-F238E27FC236}">
                <a16:creationId xmlns:a16="http://schemas.microsoft.com/office/drawing/2014/main" id="{1539E316-994F-4344-A4C2-BBE5F748A571}"/>
              </a:ext>
            </a:extLst>
          </p:cNvPr>
          <p:cNvGrpSpPr/>
          <p:nvPr/>
        </p:nvGrpSpPr>
        <p:grpSpPr>
          <a:xfrm>
            <a:off x="225031" y="700644"/>
            <a:ext cx="8641558" cy="3787511"/>
            <a:chOff x="300041" y="1478682"/>
            <a:chExt cx="11522075" cy="4505523"/>
          </a:xfrm>
          <a:solidFill>
            <a:schemeClr val="accent1">
              <a:lumMod val="60000"/>
              <a:lumOff val="40000"/>
            </a:schemeClr>
          </a:solidFill>
        </p:grpSpPr>
        <p:sp>
          <p:nvSpPr>
            <p:cNvPr id="3" name="Freeform 2">
              <a:extLst>
                <a:ext uri="{FF2B5EF4-FFF2-40B4-BE49-F238E27FC236}">
                  <a16:creationId xmlns:a16="http://schemas.microsoft.com/office/drawing/2014/main" id="{E3116B04-FB52-4B94-A130-586AD5674682}"/>
                </a:ext>
              </a:extLst>
            </p:cNvPr>
            <p:cNvSpPr/>
            <p:nvPr/>
          </p:nvSpPr>
          <p:spPr>
            <a:xfrm>
              <a:off x="300042" y="1478682"/>
              <a:ext cx="11452229" cy="1209778"/>
            </a:xfrm>
            <a:custGeom>
              <a:avLst/>
              <a:gdLst>
                <a:gd name="f0" fmla="val 10800000"/>
                <a:gd name="f1" fmla="val 5400000"/>
                <a:gd name="f2" fmla="val 180"/>
                <a:gd name="f3" fmla="val w"/>
                <a:gd name="f4" fmla="val h"/>
                <a:gd name="f5" fmla="val 0"/>
                <a:gd name="f6" fmla="val 11452225"/>
                <a:gd name="f7" fmla="val 1209780"/>
                <a:gd name="f8" fmla="val 201634"/>
                <a:gd name="f9" fmla="val 90275"/>
                <a:gd name="f10" fmla="val 11250591"/>
                <a:gd name="f11" fmla="val 11361950"/>
                <a:gd name="f12" fmla="val 1008146"/>
                <a:gd name="f13" fmla="val 1119505"/>
                <a:gd name="f14" fmla="+- 0 0 -90"/>
                <a:gd name="f15" fmla="*/ f3 1 11452225"/>
                <a:gd name="f16" fmla="*/ f4 1 1209780"/>
                <a:gd name="f17" fmla="+- f7 0 f5"/>
                <a:gd name="f18" fmla="+- f6 0 f5"/>
                <a:gd name="f19" fmla="*/ f14 f0 1"/>
                <a:gd name="f20" fmla="*/ f18 1 11452225"/>
                <a:gd name="f21" fmla="*/ f17 1 1209780"/>
                <a:gd name="f22" fmla="*/ 0 f18 1"/>
                <a:gd name="f23" fmla="*/ 201634 f17 1"/>
                <a:gd name="f24" fmla="*/ 201634 f18 1"/>
                <a:gd name="f25" fmla="*/ 0 f17 1"/>
                <a:gd name="f26" fmla="*/ 11250591 f18 1"/>
                <a:gd name="f27" fmla="*/ 11452225 f18 1"/>
                <a:gd name="f28" fmla="*/ 1008146 f17 1"/>
                <a:gd name="f29" fmla="*/ 1209780 f17 1"/>
                <a:gd name="f30" fmla="*/ f19 1 f2"/>
                <a:gd name="f31" fmla="*/ f22 1 11452225"/>
                <a:gd name="f32" fmla="*/ f23 1 1209780"/>
                <a:gd name="f33" fmla="*/ f24 1 11452225"/>
                <a:gd name="f34" fmla="*/ f25 1 1209780"/>
                <a:gd name="f35" fmla="*/ f26 1 11452225"/>
                <a:gd name="f36" fmla="*/ f27 1 11452225"/>
                <a:gd name="f37" fmla="*/ f28 1 1209780"/>
                <a:gd name="f38" fmla="*/ f29 1 120978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1452225" h="12097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pFill/>
            <a:ln>
              <a:noFill/>
            </a:ln>
          </p:spPr>
          <p:style>
            <a:lnRef idx="0">
              <a:scrgbClr r="0" g="0" b="0"/>
            </a:lnRef>
            <a:fillRef idx="0">
              <a:scrgbClr r="0" g="0" b="0"/>
            </a:fillRef>
            <a:effectRef idx="0">
              <a:scrgbClr r="0" g="0" b="0"/>
            </a:effectRef>
            <a:fontRef idx="minor">
              <a:schemeClr val="lt1"/>
            </a:fontRef>
          </p:style>
          <p:txBody>
            <a:bodyPr vert="horz" wrap="square" lIns="107156" tIns="107156" rIns="107156" bIns="107156" anchor="ctr" anchorCtr="0" compatLnSpc="1">
              <a:noAutofit/>
            </a:bodyPr>
            <a:lstStyle/>
            <a:p>
              <a:r>
                <a:rPr lang="en-US" dirty="0">
                  <a:solidFill>
                    <a:schemeClr val="bg1"/>
                  </a:solidFill>
                </a:rPr>
                <a:t>The PDO grant program is designed to reduce the number of prescription drug/opioid overdose-related deaths and adverse events among individuals 18 years of age and older.   </a:t>
              </a:r>
            </a:p>
          </p:txBody>
        </p:sp>
        <p:sp>
          <p:nvSpPr>
            <p:cNvPr id="4" name="Freeform 3">
              <a:extLst>
                <a:ext uri="{FF2B5EF4-FFF2-40B4-BE49-F238E27FC236}">
                  <a16:creationId xmlns:a16="http://schemas.microsoft.com/office/drawing/2014/main" id="{4F15B4F6-0172-4DE5-87E2-F6E045CE079D}"/>
                </a:ext>
              </a:extLst>
            </p:cNvPr>
            <p:cNvSpPr/>
            <p:nvPr/>
          </p:nvSpPr>
          <p:spPr>
            <a:xfrm>
              <a:off x="324493" y="2894489"/>
              <a:ext cx="11497623" cy="1209778"/>
            </a:xfrm>
            <a:custGeom>
              <a:avLst/>
              <a:gdLst>
                <a:gd name="f0" fmla="val 10800000"/>
                <a:gd name="f1" fmla="val 5400000"/>
                <a:gd name="f2" fmla="val 180"/>
                <a:gd name="f3" fmla="val w"/>
                <a:gd name="f4" fmla="val h"/>
                <a:gd name="f5" fmla="val 0"/>
                <a:gd name="f6" fmla="val 11452225"/>
                <a:gd name="f7" fmla="val 1209780"/>
                <a:gd name="f8" fmla="val 201634"/>
                <a:gd name="f9" fmla="val 90275"/>
                <a:gd name="f10" fmla="val 11250591"/>
                <a:gd name="f11" fmla="val 11361950"/>
                <a:gd name="f12" fmla="val 1008146"/>
                <a:gd name="f13" fmla="val 1119505"/>
                <a:gd name="f14" fmla="+- 0 0 -90"/>
                <a:gd name="f15" fmla="*/ f3 1 11452225"/>
                <a:gd name="f16" fmla="*/ f4 1 1209780"/>
                <a:gd name="f17" fmla="+- f7 0 f5"/>
                <a:gd name="f18" fmla="+- f6 0 f5"/>
                <a:gd name="f19" fmla="*/ f14 f0 1"/>
                <a:gd name="f20" fmla="*/ f18 1 11452225"/>
                <a:gd name="f21" fmla="*/ f17 1 1209780"/>
                <a:gd name="f22" fmla="*/ 0 f18 1"/>
                <a:gd name="f23" fmla="*/ 201634 f17 1"/>
                <a:gd name="f24" fmla="*/ 201634 f18 1"/>
                <a:gd name="f25" fmla="*/ 0 f17 1"/>
                <a:gd name="f26" fmla="*/ 11250591 f18 1"/>
                <a:gd name="f27" fmla="*/ 11452225 f18 1"/>
                <a:gd name="f28" fmla="*/ 1008146 f17 1"/>
                <a:gd name="f29" fmla="*/ 1209780 f17 1"/>
                <a:gd name="f30" fmla="*/ f19 1 f2"/>
                <a:gd name="f31" fmla="*/ f22 1 11452225"/>
                <a:gd name="f32" fmla="*/ f23 1 1209780"/>
                <a:gd name="f33" fmla="*/ f24 1 11452225"/>
                <a:gd name="f34" fmla="*/ f25 1 1209780"/>
                <a:gd name="f35" fmla="*/ f26 1 11452225"/>
                <a:gd name="f36" fmla="*/ f27 1 11452225"/>
                <a:gd name="f37" fmla="*/ f28 1 1209780"/>
                <a:gd name="f38" fmla="*/ f29 1 120978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1452225" h="12097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pFill/>
            <a:ln>
              <a:noFill/>
            </a:ln>
          </p:spPr>
          <p:style>
            <a:lnRef idx="0">
              <a:scrgbClr r="0" g="0" b="0"/>
            </a:lnRef>
            <a:fillRef idx="0">
              <a:scrgbClr r="0" g="0" b="0"/>
            </a:fillRef>
            <a:effectRef idx="0">
              <a:scrgbClr r="0" g="0" b="0"/>
            </a:effectRef>
            <a:fontRef idx="minor">
              <a:schemeClr val="lt1"/>
            </a:fontRef>
          </p:style>
          <p:txBody>
            <a:bodyPr vert="horz" wrap="square" lIns="107156" tIns="107156" rIns="107156" bIns="107156" anchor="ctr" anchorCtr="0" compatLnSpc="1">
              <a:noAutofit/>
            </a:bodyPr>
            <a:lstStyle/>
            <a:p>
              <a:pPr defTabSz="733421">
                <a:lnSpc>
                  <a:spcPct val="90000"/>
                </a:lnSpc>
                <a:spcAft>
                  <a:spcPts val="675"/>
                </a:spcAft>
                <a:defRPr sz="1800" b="0" i="0" u="none" strike="noStrike" kern="0" cap="none" spc="0" baseline="0">
                  <a:solidFill>
                    <a:srgbClr val="000000"/>
                  </a:solidFill>
                  <a:uFillTx/>
                </a:defRPr>
              </a:pPr>
              <a:r>
                <a:rPr lang="en-US" dirty="0">
                  <a:solidFill>
                    <a:schemeClr val="bg1"/>
                  </a:solidFill>
                </a:rPr>
                <a:t>The program funds training first responders and other key community sectors on the prevention of PDO deaths and implementing secondary prevention strategies, including the purchase and distribution of naloxone to first responders. </a:t>
              </a:r>
              <a:endParaRPr lang="en-US" dirty="0">
                <a:solidFill>
                  <a:schemeClr val="bg1"/>
                </a:solidFill>
                <a:latin typeface="Calibri"/>
              </a:endParaRPr>
            </a:p>
          </p:txBody>
        </p:sp>
        <p:sp>
          <p:nvSpPr>
            <p:cNvPr id="5" name="Freeform 4">
              <a:extLst>
                <a:ext uri="{FF2B5EF4-FFF2-40B4-BE49-F238E27FC236}">
                  <a16:creationId xmlns:a16="http://schemas.microsoft.com/office/drawing/2014/main" id="{1B330774-1CC3-4AA9-AA6B-B29AC8831C7C}"/>
                </a:ext>
              </a:extLst>
            </p:cNvPr>
            <p:cNvSpPr/>
            <p:nvPr/>
          </p:nvSpPr>
          <p:spPr>
            <a:xfrm>
              <a:off x="300041" y="4310295"/>
              <a:ext cx="11452228" cy="1673910"/>
            </a:xfrm>
            <a:custGeom>
              <a:avLst/>
              <a:gdLst>
                <a:gd name="f0" fmla="val 10800000"/>
                <a:gd name="f1" fmla="val 5400000"/>
                <a:gd name="f2" fmla="val 180"/>
                <a:gd name="f3" fmla="val w"/>
                <a:gd name="f4" fmla="val h"/>
                <a:gd name="f5" fmla="val 0"/>
                <a:gd name="f6" fmla="val 11452225"/>
                <a:gd name="f7" fmla="val 1209780"/>
                <a:gd name="f8" fmla="val 201634"/>
                <a:gd name="f9" fmla="val 90275"/>
                <a:gd name="f10" fmla="val 11250591"/>
                <a:gd name="f11" fmla="val 11361950"/>
                <a:gd name="f12" fmla="val 1008146"/>
                <a:gd name="f13" fmla="val 1119505"/>
                <a:gd name="f14" fmla="+- 0 0 -90"/>
                <a:gd name="f15" fmla="*/ f3 1 11452225"/>
                <a:gd name="f16" fmla="*/ f4 1 1209780"/>
                <a:gd name="f17" fmla="+- f7 0 f5"/>
                <a:gd name="f18" fmla="+- f6 0 f5"/>
                <a:gd name="f19" fmla="*/ f14 f0 1"/>
                <a:gd name="f20" fmla="*/ f18 1 11452225"/>
                <a:gd name="f21" fmla="*/ f17 1 1209780"/>
                <a:gd name="f22" fmla="*/ 0 f18 1"/>
                <a:gd name="f23" fmla="*/ 201634 f17 1"/>
                <a:gd name="f24" fmla="*/ 201634 f18 1"/>
                <a:gd name="f25" fmla="*/ 0 f17 1"/>
                <a:gd name="f26" fmla="*/ 11250591 f18 1"/>
                <a:gd name="f27" fmla="*/ 11452225 f18 1"/>
                <a:gd name="f28" fmla="*/ 1008146 f17 1"/>
                <a:gd name="f29" fmla="*/ 1209780 f17 1"/>
                <a:gd name="f30" fmla="*/ f19 1 f2"/>
                <a:gd name="f31" fmla="*/ f22 1 11452225"/>
                <a:gd name="f32" fmla="*/ f23 1 1209780"/>
                <a:gd name="f33" fmla="*/ f24 1 11452225"/>
                <a:gd name="f34" fmla="*/ f25 1 1209780"/>
                <a:gd name="f35" fmla="*/ f26 1 11452225"/>
                <a:gd name="f36" fmla="*/ f27 1 11452225"/>
                <a:gd name="f37" fmla="*/ f28 1 1209780"/>
                <a:gd name="f38" fmla="*/ f29 1 120978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1452225" h="12097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pFill/>
            <a:ln>
              <a:noFill/>
            </a:ln>
          </p:spPr>
          <p:style>
            <a:lnRef idx="0">
              <a:scrgbClr r="0" g="0" b="0"/>
            </a:lnRef>
            <a:fillRef idx="0">
              <a:scrgbClr r="0" g="0" b="0"/>
            </a:fillRef>
            <a:effectRef idx="0">
              <a:scrgbClr r="0" g="0" b="0"/>
            </a:effectRef>
            <a:fontRef idx="minor">
              <a:schemeClr val="lt1"/>
            </a:fontRef>
          </p:style>
          <p:txBody>
            <a:bodyPr vert="horz" wrap="square" lIns="107156" tIns="107156" rIns="107156" bIns="107156" anchor="ctr" anchorCtr="0" compatLnSpc="1">
              <a:noAutofit/>
            </a:bodyPr>
            <a:lstStyle/>
            <a:p>
              <a:pPr defTabSz="733421">
                <a:lnSpc>
                  <a:spcPct val="90000"/>
                </a:lnSpc>
                <a:spcAft>
                  <a:spcPts val="675"/>
                </a:spcAft>
                <a:defRPr sz="1800" b="0" i="0" u="none" strike="noStrike" kern="0" cap="none" spc="0" baseline="0">
                  <a:solidFill>
                    <a:srgbClr val="000000"/>
                  </a:solidFill>
                  <a:uFillTx/>
                </a:defRPr>
              </a:pPr>
              <a:r>
                <a:rPr lang="en-US" sz="1650" b="1" dirty="0">
                  <a:solidFill>
                    <a:schemeClr val="bg1"/>
                  </a:solidFill>
                  <a:latin typeface="Calibri"/>
                </a:rPr>
                <a:t>Oklahoma</a:t>
              </a:r>
              <a:r>
                <a:rPr lang="en-US" sz="1650" dirty="0">
                  <a:solidFill>
                    <a:schemeClr val="bg1"/>
                  </a:solidFill>
                  <a:latin typeface="Calibri"/>
                </a:rPr>
                <a:t> – developed an updated naloxone distribution strategy in response to COVID-19. The state now distributes naloxone to everyone that has a MOUD prescription.  </a:t>
              </a:r>
            </a:p>
            <a:p>
              <a:pPr defTabSz="733421">
                <a:lnSpc>
                  <a:spcPct val="90000"/>
                </a:lnSpc>
                <a:spcAft>
                  <a:spcPts val="675"/>
                </a:spcAft>
                <a:defRPr sz="1800" b="0" i="0" u="none" strike="noStrike" kern="0" cap="none" spc="0" baseline="0">
                  <a:solidFill>
                    <a:srgbClr val="000000"/>
                  </a:solidFill>
                  <a:uFillTx/>
                </a:defRPr>
              </a:pPr>
              <a:r>
                <a:rPr lang="en-US" sz="1650" b="1" dirty="0">
                  <a:solidFill>
                    <a:schemeClr val="bg1"/>
                  </a:solidFill>
                  <a:latin typeface="Calibri"/>
                </a:rPr>
                <a:t>South Carolina </a:t>
              </a:r>
              <a:r>
                <a:rPr lang="en-US" sz="1650" dirty="0">
                  <a:solidFill>
                    <a:schemeClr val="bg1"/>
                  </a:solidFill>
                  <a:latin typeface="Calibri"/>
                </a:rPr>
                <a:t>– enhanced and expanded a web-based naloxone reporting system for both law enforcement agencies and firefighters.</a:t>
              </a:r>
            </a:p>
          </p:txBody>
        </p:sp>
      </p:grpSp>
      <p:sp>
        <p:nvSpPr>
          <p:cNvPr id="6" name="Title 7">
            <a:extLst>
              <a:ext uri="{FF2B5EF4-FFF2-40B4-BE49-F238E27FC236}">
                <a16:creationId xmlns:a16="http://schemas.microsoft.com/office/drawing/2014/main" id="{40C82C75-C74E-46FC-9398-D1AC118EAEF6}"/>
              </a:ext>
            </a:extLst>
          </p:cNvPr>
          <p:cNvSpPr txBox="1">
            <a:spLocks noGrp="1"/>
          </p:cNvSpPr>
          <p:nvPr>
            <p:ph type="title"/>
          </p:nvPr>
        </p:nvSpPr>
        <p:spPr>
          <a:xfrm>
            <a:off x="334229" y="122635"/>
            <a:ext cx="8479975" cy="404814"/>
          </a:xfrm>
        </p:spPr>
        <p:txBody>
          <a:bodyPr anchorCtr="1">
            <a:noAutofit/>
          </a:bodyPr>
          <a:lstStyle/>
          <a:p>
            <a:r>
              <a:rPr lang="en-US" sz="2000" dirty="0">
                <a:latin typeface="+mn-lt"/>
              </a:rPr>
              <a:t>Grants to Prevent Prescription Drug/Opioid Overdoes-Related Deaths (PDO) </a:t>
            </a:r>
          </a:p>
        </p:txBody>
      </p:sp>
    </p:spTree>
    <p:extLst>
      <p:ext uri="{BB962C8B-B14F-4D97-AF65-F5344CB8AC3E}">
        <p14:creationId xmlns:p14="http://schemas.microsoft.com/office/powerpoint/2010/main" val="926023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ontent Placeholder 2">
            <a:extLst>
              <a:ext uri="{FF2B5EF4-FFF2-40B4-BE49-F238E27FC236}">
                <a16:creationId xmlns:a16="http://schemas.microsoft.com/office/drawing/2014/main" id="{1539E316-994F-4344-A4C2-BBE5F748A571}"/>
              </a:ext>
            </a:extLst>
          </p:cNvPr>
          <p:cNvGrpSpPr/>
          <p:nvPr/>
        </p:nvGrpSpPr>
        <p:grpSpPr>
          <a:xfrm>
            <a:off x="225032" y="823073"/>
            <a:ext cx="8688623" cy="3597813"/>
            <a:chOff x="300042" y="1258277"/>
            <a:chExt cx="11476678" cy="4177402"/>
          </a:xfrm>
          <a:solidFill>
            <a:schemeClr val="tx2">
              <a:lumMod val="60000"/>
              <a:lumOff val="40000"/>
            </a:schemeClr>
          </a:solidFill>
        </p:grpSpPr>
        <p:sp>
          <p:nvSpPr>
            <p:cNvPr id="3" name="Freeform 2">
              <a:extLst>
                <a:ext uri="{FF2B5EF4-FFF2-40B4-BE49-F238E27FC236}">
                  <a16:creationId xmlns:a16="http://schemas.microsoft.com/office/drawing/2014/main" id="{E3116B04-FB52-4B94-A130-586AD5674682}"/>
                </a:ext>
              </a:extLst>
            </p:cNvPr>
            <p:cNvSpPr/>
            <p:nvPr/>
          </p:nvSpPr>
          <p:spPr>
            <a:xfrm>
              <a:off x="300042" y="1258277"/>
              <a:ext cx="11452228" cy="905287"/>
            </a:xfrm>
            <a:custGeom>
              <a:avLst/>
              <a:gdLst>
                <a:gd name="f0" fmla="val 10800000"/>
                <a:gd name="f1" fmla="val 5400000"/>
                <a:gd name="f2" fmla="val 180"/>
                <a:gd name="f3" fmla="val w"/>
                <a:gd name="f4" fmla="val h"/>
                <a:gd name="f5" fmla="val 0"/>
                <a:gd name="f6" fmla="val 11452225"/>
                <a:gd name="f7" fmla="val 1209780"/>
                <a:gd name="f8" fmla="val 201634"/>
                <a:gd name="f9" fmla="val 90275"/>
                <a:gd name="f10" fmla="val 11250591"/>
                <a:gd name="f11" fmla="val 11361950"/>
                <a:gd name="f12" fmla="val 1008146"/>
                <a:gd name="f13" fmla="val 1119505"/>
                <a:gd name="f14" fmla="+- 0 0 -90"/>
                <a:gd name="f15" fmla="*/ f3 1 11452225"/>
                <a:gd name="f16" fmla="*/ f4 1 1209780"/>
                <a:gd name="f17" fmla="+- f7 0 f5"/>
                <a:gd name="f18" fmla="+- f6 0 f5"/>
                <a:gd name="f19" fmla="*/ f14 f0 1"/>
                <a:gd name="f20" fmla="*/ f18 1 11452225"/>
                <a:gd name="f21" fmla="*/ f17 1 1209780"/>
                <a:gd name="f22" fmla="*/ 0 f18 1"/>
                <a:gd name="f23" fmla="*/ 201634 f17 1"/>
                <a:gd name="f24" fmla="*/ 201634 f18 1"/>
                <a:gd name="f25" fmla="*/ 0 f17 1"/>
                <a:gd name="f26" fmla="*/ 11250591 f18 1"/>
                <a:gd name="f27" fmla="*/ 11452225 f18 1"/>
                <a:gd name="f28" fmla="*/ 1008146 f17 1"/>
                <a:gd name="f29" fmla="*/ 1209780 f17 1"/>
                <a:gd name="f30" fmla="*/ f19 1 f2"/>
                <a:gd name="f31" fmla="*/ f22 1 11452225"/>
                <a:gd name="f32" fmla="*/ f23 1 1209780"/>
                <a:gd name="f33" fmla="*/ f24 1 11452225"/>
                <a:gd name="f34" fmla="*/ f25 1 1209780"/>
                <a:gd name="f35" fmla="*/ f26 1 11452225"/>
                <a:gd name="f36" fmla="*/ f27 1 11452225"/>
                <a:gd name="f37" fmla="*/ f28 1 1209780"/>
                <a:gd name="f38" fmla="*/ f29 1 120978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1452225" h="12097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pFill/>
            <a:ln>
              <a:noFill/>
            </a:ln>
          </p:spPr>
          <p:style>
            <a:lnRef idx="0">
              <a:scrgbClr r="0" g="0" b="0"/>
            </a:lnRef>
            <a:fillRef idx="0">
              <a:scrgbClr r="0" g="0" b="0"/>
            </a:fillRef>
            <a:effectRef idx="0">
              <a:scrgbClr r="0" g="0" b="0"/>
            </a:effectRef>
            <a:fontRef idx="minor">
              <a:schemeClr val="lt1"/>
            </a:fontRef>
          </p:style>
          <p:txBody>
            <a:bodyPr vert="horz" wrap="square" lIns="107156" tIns="107156" rIns="107156" bIns="107156" anchor="ctr" anchorCtr="0" compatLnSpc="1">
              <a:noAutofit/>
            </a:bodyPr>
            <a:lstStyle/>
            <a:p>
              <a:pPr fontAlgn="base"/>
              <a:r>
                <a:rPr lang="en-US" sz="1600" dirty="0">
                  <a:solidFill>
                    <a:schemeClr val="bg1"/>
                  </a:solidFill>
                </a:rPr>
                <a:t>Encourage individuals to take steps to reduce the negative personal and public health impacts of substance use. Reduce access barriers for underserved populations, reduce stigma and increase inclusivity.   </a:t>
              </a:r>
            </a:p>
          </p:txBody>
        </p:sp>
        <p:sp>
          <p:nvSpPr>
            <p:cNvPr id="4" name="Freeform 3">
              <a:extLst>
                <a:ext uri="{FF2B5EF4-FFF2-40B4-BE49-F238E27FC236}">
                  <a16:creationId xmlns:a16="http://schemas.microsoft.com/office/drawing/2014/main" id="{4F15B4F6-0172-4DE5-87E2-F6E045CE079D}"/>
                </a:ext>
              </a:extLst>
            </p:cNvPr>
            <p:cNvSpPr/>
            <p:nvPr/>
          </p:nvSpPr>
          <p:spPr>
            <a:xfrm>
              <a:off x="324492" y="2497652"/>
              <a:ext cx="11452228" cy="805941"/>
            </a:xfrm>
            <a:custGeom>
              <a:avLst/>
              <a:gdLst>
                <a:gd name="f0" fmla="val 10800000"/>
                <a:gd name="f1" fmla="val 5400000"/>
                <a:gd name="f2" fmla="val 180"/>
                <a:gd name="f3" fmla="val w"/>
                <a:gd name="f4" fmla="val h"/>
                <a:gd name="f5" fmla="val 0"/>
                <a:gd name="f6" fmla="val 11452225"/>
                <a:gd name="f7" fmla="val 1209780"/>
                <a:gd name="f8" fmla="val 201634"/>
                <a:gd name="f9" fmla="val 90275"/>
                <a:gd name="f10" fmla="val 11250591"/>
                <a:gd name="f11" fmla="val 11361950"/>
                <a:gd name="f12" fmla="val 1008146"/>
                <a:gd name="f13" fmla="val 1119505"/>
                <a:gd name="f14" fmla="+- 0 0 -90"/>
                <a:gd name="f15" fmla="*/ f3 1 11452225"/>
                <a:gd name="f16" fmla="*/ f4 1 1209780"/>
                <a:gd name="f17" fmla="+- f7 0 f5"/>
                <a:gd name="f18" fmla="+- f6 0 f5"/>
                <a:gd name="f19" fmla="*/ f14 f0 1"/>
                <a:gd name="f20" fmla="*/ f18 1 11452225"/>
                <a:gd name="f21" fmla="*/ f17 1 1209780"/>
                <a:gd name="f22" fmla="*/ 0 f18 1"/>
                <a:gd name="f23" fmla="*/ 201634 f17 1"/>
                <a:gd name="f24" fmla="*/ 201634 f18 1"/>
                <a:gd name="f25" fmla="*/ 0 f17 1"/>
                <a:gd name="f26" fmla="*/ 11250591 f18 1"/>
                <a:gd name="f27" fmla="*/ 11452225 f18 1"/>
                <a:gd name="f28" fmla="*/ 1008146 f17 1"/>
                <a:gd name="f29" fmla="*/ 1209780 f17 1"/>
                <a:gd name="f30" fmla="*/ f19 1 f2"/>
                <a:gd name="f31" fmla="*/ f22 1 11452225"/>
                <a:gd name="f32" fmla="*/ f23 1 1209780"/>
                <a:gd name="f33" fmla="*/ f24 1 11452225"/>
                <a:gd name="f34" fmla="*/ f25 1 1209780"/>
                <a:gd name="f35" fmla="*/ f26 1 11452225"/>
                <a:gd name="f36" fmla="*/ f27 1 11452225"/>
                <a:gd name="f37" fmla="*/ f28 1 1209780"/>
                <a:gd name="f38" fmla="*/ f29 1 120978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1452225" h="12097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pFill/>
            <a:ln>
              <a:noFill/>
            </a:ln>
          </p:spPr>
          <p:style>
            <a:lnRef idx="0">
              <a:scrgbClr r="0" g="0" b="0"/>
            </a:lnRef>
            <a:fillRef idx="0">
              <a:scrgbClr r="0" g="0" b="0"/>
            </a:fillRef>
            <a:effectRef idx="0">
              <a:scrgbClr r="0" g="0" b="0"/>
            </a:effectRef>
            <a:fontRef idx="minor">
              <a:schemeClr val="lt1"/>
            </a:fontRef>
          </p:style>
          <p:txBody>
            <a:bodyPr vert="horz" wrap="square" lIns="107156" tIns="107156" rIns="107156" bIns="107156" anchor="ctr" anchorCtr="0" compatLnSpc="1">
              <a:noAutofit/>
            </a:bodyPr>
            <a:lstStyle/>
            <a:p>
              <a:r>
                <a:rPr lang="en-US" sz="1600" dirty="0">
                  <a:solidFill>
                    <a:schemeClr val="bg1"/>
                  </a:solidFill>
                </a:rPr>
                <a:t>Connect individuals to overdose education, counseling, and referral to treatment for infectious diseases.  Support distribution of opioid overdose reversal medication.  </a:t>
              </a:r>
            </a:p>
          </p:txBody>
        </p:sp>
        <p:sp>
          <p:nvSpPr>
            <p:cNvPr id="5" name="Freeform 4">
              <a:extLst>
                <a:ext uri="{FF2B5EF4-FFF2-40B4-BE49-F238E27FC236}">
                  <a16:creationId xmlns:a16="http://schemas.microsoft.com/office/drawing/2014/main" id="{1B330774-1CC3-4AA9-AA6B-B29AC8831C7C}"/>
                </a:ext>
              </a:extLst>
            </p:cNvPr>
            <p:cNvSpPr/>
            <p:nvPr/>
          </p:nvSpPr>
          <p:spPr>
            <a:xfrm>
              <a:off x="300042" y="3634462"/>
              <a:ext cx="11452228" cy="1801217"/>
            </a:xfrm>
            <a:custGeom>
              <a:avLst/>
              <a:gdLst>
                <a:gd name="f0" fmla="val 10800000"/>
                <a:gd name="f1" fmla="val 5400000"/>
                <a:gd name="f2" fmla="val 180"/>
                <a:gd name="f3" fmla="val w"/>
                <a:gd name="f4" fmla="val h"/>
                <a:gd name="f5" fmla="val 0"/>
                <a:gd name="f6" fmla="val 11452225"/>
                <a:gd name="f7" fmla="val 1209780"/>
                <a:gd name="f8" fmla="val 201634"/>
                <a:gd name="f9" fmla="val 90275"/>
                <a:gd name="f10" fmla="val 11250591"/>
                <a:gd name="f11" fmla="val 11361950"/>
                <a:gd name="f12" fmla="val 1008146"/>
                <a:gd name="f13" fmla="val 1119505"/>
                <a:gd name="f14" fmla="+- 0 0 -90"/>
                <a:gd name="f15" fmla="*/ f3 1 11452225"/>
                <a:gd name="f16" fmla="*/ f4 1 1209780"/>
                <a:gd name="f17" fmla="+- f7 0 f5"/>
                <a:gd name="f18" fmla="+- f6 0 f5"/>
                <a:gd name="f19" fmla="*/ f14 f0 1"/>
                <a:gd name="f20" fmla="*/ f18 1 11452225"/>
                <a:gd name="f21" fmla="*/ f17 1 1209780"/>
                <a:gd name="f22" fmla="*/ 0 f18 1"/>
                <a:gd name="f23" fmla="*/ 201634 f17 1"/>
                <a:gd name="f24" fmla="*/ 201634 f18 1"/>
                <a:gd name="f25" fmla="*/ 0 f17 1"/>
                <a:gd name="f26" fmla="*/ 11250591 f18 1"/>
                <a:gd name="f27" fmla="*/ 11452225 f18 1"/>
                <a:gd name="f28" fmla="*/ 1008146 f17 1"/>
                <a:gd name="f29" fmla="*/ 1209780 f17 1"/>
                <a:gd name="f30" fmla="*/ f19 1 f2"/>
                <a:gd name="f31" fmla="*/ f22 1 11452225"/>
                <a:gd name="f32" fmla="*/ f23 1 1209780"/>
                <a:gd name="f33" fmla="*/ f24 1 11452225"/>
                <a:gd name="f34" fmla="*/ f25 1 1209780"/>
                <a:gd name="f35" fmla="*/ f26 1 11452225"/>
                <a:gd name="f36" fmla="*/ f27 1 11452225"/>
                <a:gd name="f37" fmla="*/ f28 1 1209780"/>
                <a:gd name="f38" fmla="*/ f29 1 120978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1452225" h="12097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pFill/>
            <a:ln>
              <a:noFill/>
            </a:ln>
          </p:spPr>
          <p:style>
            <a:lnRef idx="0">
              <a:scrgbClr r="0" g="0" b="0"/>
            </a:lnRef>
            <a:fillRef idx="0">
              <a:scrgbClr r="0" g="0" b="0"/>
            </a:fillRef>
            <a:effectRef idx="0">
              <a:scrgbClr r="0" g="0" b="0"/>
            </a:effectRef>
            <a:fontRef idx="minor">
              <a:schemeClr val="lt1"/>
            </a:fontRef>
          </p:style>
          <p:txBody>
            <a:bodyPr vert="horz" wrap="square" lIns="107156" tIns="107156" rIns="107156" bIns="107156" anchor="ctr" anchorCtr="0" compatLnSpc="1">
              <a:noAutofit/>
            </a:bodyPr>
            <a:lstStyle/>
            <a:p>
              <a:pPr lvl="0" fontAlgn="base"/>
              <a:r>
                <a:rPr lang="en-US" sz="1600" dirty="0">
                  <a:solidFill>
                    <a:schemeClr val="bg1"/>
                  </a:solidFill>
                </a:rPr>
                <a:t>Equipment and supplies such as: Medication lock boxes; Safe sex kits, including </a:t>
              </a:r>
              <a:r>
                <a:rPr lang="en-US" sz="1600" dirty="0" err="1">
                  <a:solidFill>
                    <a:schemeClr val="bg1"/>
                  </a:solidFill>
                </a:rPr>
                <a:t>PrEP</a:t>
              </a:r>
              <a:r>
                <a:rPr lang="en-US" sz="1600" dirty="0">
                  <a:solidFill>
                    <a:schemeClr val="bg1"/>
                  </a:solidFill>
                </a:rPr>
                <a:t> resources and condoms; Safe smoking kits/supplies; Syringes to prevent and control the spread of infectious diseases; Screening and testing for infectious diseases (HIV, HBV, HCV, etc.); Sharps disposal and medication disposal kits; Substance test kits, including test strips for fentanyl and other synthetic drugs; Syringes to prevent and control the spread of infectious diseases; Vaccination services (hepatitis A, hepatitis B); and Wound care management.</a:t>
              </a:r>
            </a:p>
          </p:txBody>
        </p:sp>
      </p:grpSp>
      <p:sp>
        <p:nvSpPr>
          <p:cNvPr id="6" name="Title 7">
            <a:extLst>
              <a:ext uri="{FF2B5EF4-FFF2-40B4-BE49-F238E27FC236}">
                <a16:creationId xmlns:a16="http://schemas.microsoft.com/office/drawing/2014/main" id="{40C82C75-C74E-46FC-9398-D1AC118EAEF6}"/>
              </a:ext>
            </a:extLst>
          </p:cNvPr>
          <p:cNvSpPr txBox="1">
            <a:spLocks noGrp="1"/>
          </p:cNvSpPr>
          <p:nvPr>
            <p:ph type="title"/>
          </p:nvPr>
        </p:nvSpPr>
        <p:spPr>
          <a:xfrm>
            <a:off x="693097" y="122635"/>
            <a:ext cx="7689717" cy="404814"/>
          </a:xfrm>
        </p:spPr>
        <p:txBody>
          <a:bodyPr anchorCtr="1">
            <a:normAutofit fontScale="90000"/>
          </a:bodyPr>
          <a:lstStyle/>
          <a:p>
            <a:pPr lvl="0" algn="ctr"/>
            <a:r>
              <a:rPr lang="en-US" sz="2400" dirty="0"/>
              <a:t>Harm Reduction Grants Program</a:t>
            </a:r>
            <a:endParaRPr lang="en-US" sz="2175" dirty="0">
              <a:latin typeface="Calibri"/>
            </a:endParaRPr>
          </a:p>
        </p:txBody>
      </p:sp>
    </p:spTree>
    <p:extLst>
      <p:ext uri="{BB962C8B-B14F-4D97-AF65-F5344CB8AC3E}">
        <p14:creationId xmlns:p14="http://schemas.microsoft.com/office/powerpoint/2010/main" val="111550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ontent Placeholder 2">
            <a:extLst>
              <a:ext uri="{FF2B5EF4-FFF2-40B4-BE49-F238E27FC236}">
                <a16:creationId xmlns:a16="http://schemas.microsoft.com/office/drawing/2014/main" id="{1539E316-994F-4344-A4C2-BBE5F748A571}"/>
              </a:ext>
            </a:extLst>
          </p:cNvPr>
          <p:cNvGrpSpPr/>
          <p:nvPr/>
        </p:nvGrpSpPr>
        <p:grpSpPr>
          <a:xfrm>
            <a:off x="225032" y="665018"/>
            <a:ext cx="8607509" cy="4085112"/>
            <a:chOff x="300042" y="1303752"/>
            <a:chExt cx="11476678" cy="4375560"/>
          </a:xfrm>
          <a:solidFill>
            <a:schemeClr val="accent4">
              <a:lumMod val="40000"/>
              <a:lumOff val="60000"/>
            </a:schemeClr>
          </a:solidFill>
        </p:grpSpPr>
        <p:sp>
          <p:nvSpPr>
            <p:cNvPr id="3" name="Freeform 2">
              <a:extLst>
                <a:ext uri="{FF2B5EF4-FFF2-40B4-BE49-F238E27FC236}">
                  <a16:creationId xmlns:a16="http://schemas.microsoft.com/office/drawing/2014/main" id="{E3116B04-FB52-4B94-A130-586AD5674682}"/>
                </a:ext>
              </a:extLst>
            </p:cNvPr>
            <p:cNvSpPr/>
            <p:nvPr/>
          </p:nvSpPr>
          <p:spPr>
            <a:xfrm>
              <a:off x="300042" y="1303752"/>
              <a:ext cx="11452229" cy="1387833"/>
            </a:xfrm>
            <a:custGeom>
              <a:avLst/>
              <a:gdLst>
                <a:gd name="f0" fmla="val 10800000"/>
                <a:gd name="f1" fmla="val 5400000"/>
                <a:gd name="f2" fmla="val 180"/>
                <a:gd name="f3" fmla="val w"/>
                <a:gd name="f4" fmla="val h"/>
                <a:gd name="f5" fmla="val 0"/>
                <a:gd name="f6" fmla="val 11452225"/>
                <a:gd name="f7" fmla="val 1209780"/>
                <a:gd name="f8" fmla="val 201634"/>
                <a:gd name="f9" fmla="val 90275"/>
                <a:gd name="f10" fmla="val 11250591"/>
                <a:gd name="f11" fmla="val 11361950"/>
                <a:gd name="f12" fmla="val 1008146"/>
                <a:gd name="f13" fmla="val 1119505"/>
                <a:gd name="f14" fmla="+- 0 0 -90"/>
                <a:gd name="f15" fmla="*/ f3 1 11452225"/>
                <a:gd name="f16" fmla="*/ f4 1 1209780"/>
                <a:gd name="f17" fmla="+- f7 0 f5"/>
                <a:gd name="f18" fmla="+- f6 0 f5"/>
                <a:gd name="f19" fmla="*/ f14 f0 1"/>
                <a:gd name="f20" fmla="*/ f18 1 11452225"/>
                <a:gd name="f21" fmla="*/ f17 1 1209780"/>
                <a:gd name="f22" fmla="*/ 0 f18 1"/>
                <a:gd name="f23" fmla="*/ 201634 f17 1"/>
                <a:gd name="f24" fmla="*/ 201634 f18 1"/>
                <a:gd name="f25" fmla="*/ 0 f17 1"/>
                <a:gd name="f26" fmla="*/ 11250591 f18 1"/>
                <a:gd name="f27" fmla="*/ 11452225 f18 1"/>
                <a:gd name="f28" fmla="*/ 1008146 f17 1"/>
                <a:gd name="f29" fmla="*/ 1209780 f17 1"/>
                <a:gd name="f30" fmla="*/ f19 1 f2"/>
                <a:gd name="f31" fmla="*/ f22 1 11452225"/>
                <a:gd name="f32" fmla="*/ f23 1 1209780"/>
                <a:gd name="f33" fmla="*/ f24 1 11452225"/>
                <a:gd name="f34" fmla="*/ f25 1 1209780"/>
                <a:gd name="f35" fmla="*/ f26 1 11452225"/>
                <a:gd name="f36" fmla="*/ f27 1 11452225"/>
                <a:gd name="f37" fmla="*/ f28 1 1209780"/>
                <a:gd name="f38" fmla="*/ f29 1 120978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1452225" h="12097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pFill/>
            <a:ln w="12701" cap="flat">
              <a:solidFill>
                <a:srgbClr val="FFFFFF"/>
              </a:solidFill>
              <a:prstDash val="solid"/>
              <a:miter/>
            </a:ln>
          </p:spPr>
          <p:txBody>
            <a:bodyPr vert="horz" wrap="square" lIns="107156" tIns="107156" rIns="107156" bIns="107156" anchor="ctr" anchorCtr="0" compatLnSpc="1">
              <a:noAutofit/>
            </a:bodyPr>
            <a:lstStyle/>
            <a:p>
              <a:pPr defTabSz="733421">
                <a:lnSpc>
                  <a:spcPct val="90000"/>
                </a:lnSpc>
                <a:spcAft>
                  <a:spcPts val="675"/>
                </a:spcAft>
                <a:defRPr sz="1800" b="0" i="0" u="none" strike="noStrike" kern="0" cap="none" spc="0" baseline="0">
                  <a:solidFill>
                    <a:srgbClr val="000000"/>
                  </a:solidFill>
                  <a:uFillTx/>
                </a:defRPr>
              </a:pPr>
              <a:r>
                <a:rPr lang="en-US" dirty="0">
                  <a:solidFill>
                    <a:schemeClr val="bg1"/>
                  </a:solidFill>
                </a:rPr>
                <a:t>Native Connections is intended to reduce the impact of mental and substance use disorders, foster culturally responsive models that reduce and respond to the impact of trauma in AI/AN communities, and allow AI/AN communities to facilitate collaboration among agencies to support youth as they transition into adulthood.</a:t>
              </a:r>
            </a:p>
          </p:txBody>
        </p:sp>
        <p:sp>
          <p:nvSpPr>
            <p:cNvPr id="4" name="Freeform 3">
              <a:extLst>
                <a:ext uri="{FF2B5EF4-FFF2-40B4-BE49-F238E27FC236}">
                  <a16:creationId xmlns:a16="http://schemas.microsoft.com/office/drawing/2014/main" id="{4F15B4F6-0172-4DE5-87E2-F6E045CE079D}"/>
                </a:ext>
              </a:extLst>
            </p:cNvPr>
            <p:cNvSpPr/>
            <p:nvPr/>
          </p:nvSpPr>
          <p:spPr>
            <a:xfrm>
              <a:off x="300042" y="2975671"/>
              <a:ext cx="11452229" cy="910171"/>
            </a:xfrm>
            <a:custGeom>
              <a:avLst/>
              <a:gdLst>
                <a:gd name="f0" fmla="val 10800000"/>
                <a:gd name="f1" fmla="val 5400000"/>
                <a:gd name="f2" fmla="val 180"/>
                <a:gd name="f3" fmla="val w"/>
                <a:gd name="f4" fmla="val h"/>
                <a:gd name="f5" fmla="val 0"/>
                <a:gd name="f6" fmla="val 11452225"/>
                <a:gd name="f7" fmla="val 1209780"/>
                <a:gd name="f8" fmla="val 201634"/>
                <a:gd name="f9" fmla="val 90275"/>
                <a:gd name="f10" fmla="val 11250591"/>
                <a:gd name="f11" fmla="val 11361950"/>
                <a:gd name="f12" fmla="val 1008146"/>
                <a:gd name="f13" fmla="val 1119505"/>
                <a:gd name="f14" fmla="+- 0 0 -90"/>
                <a:gd name="f15" fmla="*/ f3 1 11452225"/>
                <a:gd name="f16" fmla="*/ f4 1 1209780"/>
                <a:gd name="f17" fmla="+- f7 0 f5"/>
                <a:gd name="f18" fmla="+- f6 0 f5"/>
                <a:gd name="f19" fmla="*/ f14 f0 1"/>
                <a:gd name="f20" fmla="*/ f18 1 11452225"/>
                <a:gd name="f21" fmla="*/ f17 1 1209780"/>
                <a:gd name="f22" fmla="*/ 0 f18 1"/>
                <a:gd name="f23" fmla="*/ 201634 f17 1"/>
                <a:gd name="f24" fmla="*/ 201634 f18 1"/>
                <a:gd name="f25" fmla="*/ 0 f17 1"/>
                <a:gd name="f26" fmla="*/ 11250591 f18 1"/>
                <a:gd name="f27" fmla="*/ 11452225 f18 1"/>
                <a:gd name="f28" fmla="*/ 1008146 f17 1"/>
                <a:gd name="f29" fmla="*/ 1209780 f17 1"/>
                <a:gd name="f30" fmla="*/ f19 1 f2"/>
                <a:gd name="f31" fmla="*/ f22 1 11452225"/>
                <a:gd name="f32" fmla="*/ f23 1 1209780"/>
                <a:gd name="f33" fmla="*/ f24 1 11452225"/>
                <a:gd name="f34" fmla="*/ f25 1 1209780"/>
                <a:gd name="f35" fmla="*/ f26 1 11452225"/>
                <a:gd name="f36" fmla="*/ f27 1 11452225"/>
                <a:gd name="f37" fmla="*/ f28 1 1209780"/>
                <a:gd name="f38" fmla="*/ f29 1 120978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1452225" h="12097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pFill/>
            <a:ln w="12701" cap="flat">
              <a:solidFill>
                <a:srgbClr val="FFFFFF"/>
              </a:solidFill>
              <a:prstDash val="solid"/>
              <a:miter/>
            </a:ln>
          </p:spPr>
          <p:txBody>
            <a:bodyPr vert="horz" wrap="square" lIns="107156" tIns="107156" rIns="107156" bIns="107156" anchor="ctr" anchorCtr="0" compatLnSpc="1">
              <a:noAutofit/>
            </a:bodyPr>
            <a:lstStyle/>
            <a:p>
              <a:pPr defTabSz="733421">
                <a:lnSpc>
                  <a:spcPct val="90000"/>
                </a:lnSpc>
                <a:spcAft>
                  <a:spcPts val="675"/>
                </a:spcAft>
                <a:defRPr sz="1800" b="0" i="0" u="none" strike="noStrike" kern="0" cap="none" spc="0" baseline="0">
                  <a:solidFill>
                    <a:srgbClr val="000000"/>
                  </a:solidFill>
                  <a:uFillTx/>
                </a:defRPr>
              </a:pPr>
              <a:r>
                <a:rPr lang="en-US" dirty="0">
                  <a:solidFill>
                    <a:schemeClr val="bg1"/>
                  </a:solidFill>
                </a:rPr>
                <a:t>The intent of this program is to prevent and reduce suicidal behavior and substance use among AI/AN youth through the age of 24 years.</a:t>
              </a:r>
            </a:p>
          </p:txBody>
        </p:sp>
        <p:sp>
          <p:nvSpPr>
            <p:cNvPr id="5" name="Freeform 4">
              <a:extLst>
                <a:ext uri="{FF2B5EF4-FFF2-40B4-BE49-F238E27FC236}">
                  <a16:creationId xmlns:a16="http://schemas.microsoft.com/office/drawing/2014/main" id="{1B330774-1CC3-4AA9-AA6B-B29AC8831C7C}"/>
                </a:ext>
              </a:extLst>
            </p:cNvPr>
            <p:cNvSpPr/>
            <p:nvPr/>
          </p:nvSpPr>
          <p:spPr>
            <a:xfrm>
              <a:off x="324491" y="4169929"/>
              <a:ext cx="11452229" cy="1509383"/>
            </a:xfrm>
            <a:custGeom>
              <a:avLst/>
              <a:gdLst>
                <a:gd name="f0" fmla="val 10800000"/>
                <a:gd name="f1" fmla="val 5400000"/>
                <a:gd name="f2" fmla="val 180"/>
                <a:gd name="f3" fmla="val w"/>
                <a:gd name="f4" fmla="val h"/>
                <a:gd name="f5" fmla="val 0"/>
                <a:gd name="f6" fmla="val 11452225"/>
                <a:gd name="f7" fmla="val 1209780"/>
                <a:gd name="f8" fmla="val 201634"/>
                <a:gd name="f9" fmla="val 90275"/>
                <a:gd name="f10" fmla="val 11250591"/>
                <a:gd name="f11" fmla="val 11361950"/>
                <a:gd name="f12" fmla="val 1008146"/>
                <a:gd name="f13" fmla="val 1119505"/>
                <a:gd name="f14" fmla="+- 0 0 -90"/>
                <a:gd name="f15" fmla="*/ f3 1 11452225"/>
                <a:gd name="f16" fmla="*/ f4 1 1209780"/>
                <a:gd name="f17" fmla="+- f7 0 f5"/>
                <a:gd name="f18" fmla="+- f6 0 f5"/>
                <a:gd name="f19" fmla="*/ f14 f0 1"/>
                <a:gd name="f20" fmla="*/ f18 1 11452225"/>
                <a:gd name="f21" fmla="*/ f17 1 1209780"/>
                <a:gd name="f22" fmla="*/ 0 f18 1"/>
                <a:gd name="f23" fmla="*/ 201634 f17 1"/>
                <a:gd name="f24" fmla="*/ 201634 f18 1"/>
                <a:gd name="f25" fmla="*/ 0 f17 1"/>
                <a:gd name="f26" fmla="*/ 11250591 f18 1"/>
                <a:gd name="f27" fmla="*/ 11452225 f18 1"/>
                <a:gd name="f28" fmla="*/ 1008146 f17 1"/>
                <a:gd name="f29" fmla="*/ 1209780 f17 1"/>
                <a:gd name="f30" fmla="*/ f19 1 f2"/>
                <a:gd name="f31" fmla="*/ f22 1 11452225"/>
                <a:gd name="f32" fmla="*/ f23 1 1209780"/>
                <a:gd name="f33" fmla="*/ f24 1 11452225"/>
                <a:gd name="f34" fmla="*/ f25 1 1209780"/>
                <a:gd name="f35" fmla="*/ f26 1 11452225"/>
                <a:gd name="f36" fmla="*/ f27 1 11452225"/>
                <a:gd name="f37" fmla="*/ f28 1 1209780"/>
                <a:gd name="f38" fmla="*/ f29 1 120978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1452225" h="12097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pFill/>
            <a:ln w="12701" cap="flat">
              <a:solidFill>
                <a:srgbClr val="FFFFFF"/>
              </a:solidFill>
              <a:prstDash val="solid"/>
              <a:miter/>
            </a:ln>
          </p:spPr>
          <p:txBody>
            <a:bodyPr vert="horz" wrap="square" lIns="107156" tIns="107156" rIns="107156" bIns="107156" anchor="ctr" anchorCtr="0" compatLnSpc="1">
              <a:noAutofit/>
            </a:bodyPr>
            <a:lstStyle/>
            <a:p>
              <a:pPr defTabSz="733421">
                <a:lnSpc>
                  <a:spcPct val="90000"/>
                </a:lnSpc>
                <a:spcAft>
                  <a:spcPts val="675"/>
                </a:spcAft>
                <a:defRPr sz="1800" b="0" i="0" u="none" strike="noStrike" kern="0" cap="none" spc="0" baseline="0">
                  <a:solidFill>
                    <a:srgbClr val="000000"/>
                  </a:solidFill>
                  <a:uFillTx/>
                </a:defRPr>
              </a:pPr>
              <a:r>
                <a:rPr lang="en-US" dirty="0">
                  <a:solidFill>
                    <a:schemeClr val="bg1"/>
                  </a:solidFill>
                </a:rPr>
                <a:t>Kitchen Table Talks – focus on culture and tradition and live painting sessions with artist to help families stay active and connected.</a:t>
              </a:r>
            </a:p>
            <a:p>
              <a:pPr defTabSz="733421">
                <a:lnSpc>
                  <a:spcPct val="90000"/>
                </a:lnSpc>
                <a:spcAft>
                  <a:spcPts val="675"/>
                </a:spcAft>
                <a:defRPr sz="1800" b="0" i="0" u="none" strike="noStrike" kern="0" cap="none" spc="0" baseline="0">
                  <a:solidFill>
                    <a:srgbClr val="000000"/>
                  </a:solidFill>
                  <a:uFillTx/>
                </a:defRPr>
              </a:pPr>
              <a:r>
                <a:rPr lang="en-US" dirty="0">
                  <a:solidFill>
                    <a:schemeClr val="bg1"/>
                  </a:solidFill>
                </a:rPr>
                <a:t>Alaska – prior to COVID-19, monthly meetings were held with youth and adults to address community problems, including substance use and abuse.</a:t>
              </a:r>
            </a:p>
          </p:txBody>
        </p:sp>
      </p:grpSp>
      <p:sp>
        <p:nvSpPr>
          <p:cNvPr id="6" name="Title 7">
            <a:extLst>
              <a:ext uri="{FF2B5EF4-FFF2-40B4-BE49-F238E27FC236}">
                <a16:creationId xmlns:a16="http://schemas.microsoft.com/office/drawing/2014/main" id="{40C82C75-C74E-46FC-9398-D1AC118EAEF6}"/>
              </a:ext>
            </a:extLst>
          </p:cNvPr>
          <p:cNvSpPr txBox="1">
            <a:spLocks noGrp="1"/>
          </p:cNvSpPr>
          <p:nvPr>
            <p:ph type="title"/>
          </p:nvPr>
        </p:nvSpPr>
        <p:spPr>
          <a:xfrm>
            <a:off x="693097" y="122635"/>
            <a:ext cx="7689717" cy="404814"/>
          </a:xfrm>
        </p:spPr>
        <p:txBody>
          <a:bodyPr anchorCtr="1">
            <a:normAutofit fontScale="90000"/>
          </a:bodyPr>
          <a:lstStyle/>
          <a:p>
            <a:pPr lvl="0" algn="ctr"/>
            <a:r>
              <a:rPr lang="en-US" sz="2175" dirty="0">
                <a:latin typeface="Calibri"/>
              </a:rPr>
              <a:t>Tribal Behavioral Health Grant Program (a.k.a. Native Connections)</a:t>
            </a:r>
          </a:p>
        </p:txBody>
      </p:sp>
    </p:spTree>
    <p:extLst>
      <p:ext uri="{BB962C8B-B14F-4D97-AF65-F5344CB8AC3E}">
        <p14:creationId xmlns:p14="http://schemas.microsoft.com/office/powerpoint/2010/main" val="1572003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ontent Placeholder 2">
            <a:extLst>
              <a:ext uri="{FF2B5EF4-FFF2-40B4-BE49-F238E27FC236}">
                <a16:creationId xmlns:a16="http://schemas.microsoft.com/office/drawing/2014/main" id="{1539E316-994F-4344-A4C2-BBE5F748A571}"/>
              </a:ext>
            </a:extLst>
          </p:cNvPr>
          <p:cNvGrpSpPr/>
          <p:nvPr/>
        </p:nvGrpSpPr>
        <p:grpSpPr>
          <a:xfrm>
            <a:off x="225032" y="653143"/>
            <a:ext cx="8607509" cy="3858299"/>
            <a:chOff x="300042" y="1377537"/>
            <a:chExt cx="11476678" cy="4637717"/>
          </a:xfrm>
          <a:solidFill>
            <a:schemeClr val="accent4">
              <a:lumMod val="60000"/>
              <a:lumOff val="40000"/>
            </a:schemeClr>
          </a:solidFill>
        </p:grpSpPr>
        <p:sp>
          <p:nvSpPr>
            <p:cNvPr id="3" name="Freeform 2">
              <a:extLst>
                <a:ext uri="{FF2B5EF4-FFF2-40B4-BE49-F238E27FC236}">
                  <a16:creationId xmlns:a16="http://schemas.microsoft.com/office/drawing/2014/main" id="{E3116B04-FB52-4B94-A130-586AD5674682}"/>
                </a:ext>
              </a:extLst>
            </p:cNvPr>
            <p:cNvSpPr/>
            <p:nvPr/>
          </p:nvSpPr>
          <p:spPr>
            <a:xfrm>
              <a:off x="300042" y="1377537"/>
              <a:ext cx="11452229" cy="1209778"/>
            </a:xfrm>
            <a:custGeom>
              <a:avLst/>
              <a:gdLst>
                <a:gd name="f0" fmla="val 10800000"/>
                <a:gd name="f1" fmla="val 5400000"/>
                <a:gd name="f2" fmla="val 180"/>
                <a:gd name="f3" fmla="val w"/>
                <a:gd name="f4" fmla="val h"/>
                <a:gd name="f5" fmla="val 0"/>
                <a:gd name="f6" fmla="val 11452225"/>
                <a:gd name="f7" fmla="val 1209780"/>
                <a:gd name="f8" fmla="val 201634"/>
                <a:gd name="f9" fmla="val 90275"/>
                <a:gd name="f10" fmla="val 11250591"/>
                <a:gd name="f11" fmla="val 11361950"/>
                <a:gd name="f12" fmla="val 1008146"/>
                <a:gd name="f13" fmla="val 1119505"/>
                <a:gd name="f14" fmla="+- 0 0 -90"/>
                <a:gd name="f15" fmla="*/ f3 1 11452225"/>
                <a:gd name="f16" fmla="*/ f4 1 1209780"/>
                <a:gd name="f17" fmla="+- f7 0 f5"/>
                <a:gd name="f18" fmla="+- f6 0 f5"/>
                <a:gd name="f19" fmla="*/ f14 f0 1"/>
                <a:gd name="f20" fmla="*/ f18 1 11452225"/>
                <a:gd name="f21" fmla="*/ f17 1 1209780"/>
                <a:gd name="f22" fmla="*/ 0 f18 1"/>
                <a:gd name="f23" fmla="*/ 201634 f17 1"/>
                <a:gd name="f24" fmla="*/ 201634 f18 1"/>
                <a:gd name="f25" fmla="*/ 0 f17 1"/>
                <a:gd name="f26" fmla="*/ 11250591 f18 1"/>
                <a:gd name="f27" fmla="*/ 11452225 f18 1"/>
                <a:gd name="f28" fmla="*/ 1008146 f17 1"/>
                <a:gd name="f29" fmla="*/ 1209780 f17 1"/>
                <a:gd name="f30" fmla="*/ f19 1 f2"/>
                <a:gd name="f31" fmla="*/ f22 1 11452225"/>
                <a:gd name="f32" fmla="*/ f23 1 1209780"/>
                <a:gd name="f33" fmla="*/ f24 1 11452225"/>
                <a:gd name="f34" fmla="*/ f25 1 1209780"/>
                <a:gd name="f35" fmla="*/ f26 1 11452225"/>
                <a:gd name="f36" fmla="*/ f27 1 11452225"/>
                <a:gd name="f37" fmla="*/ f28 1 1209780"/>
                <a:gd name="f38" fmla="*/ f29 1 120978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1452225" h="12097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pFill/>
            <a:ln w="12701" cap="flat">
              <a:solidFill>
                <a:srgbClr val="FFFFFF"/>
              </a:solidFill>
              <a:prstDash val="solid"/>
              <a:miter/>
            </a:ln>
          </p:spPr>
          <p:txBody>
            <a:bodyPr vert="horz" wrap="square" lIns="107156" tIns="107156" rIns="107156" bIns="107156" anchor="ctr" anchorCtr="0" compatLnSpc="1">
              <a:noAutofit/>
            </a:bodyPr>
            <a:lstStyle/>
            <a:p>
              <a:pPr defTabSz="733421">
                <a:lnSpc>
                  <a:spcPct val="90000"/>
                </a:lnSpc>
                <a:spcAft>
                  <a:spcPts val="675"/>
                </a:spcAft>
                <a:defRPr sz="1800" b="0" i="0" u="none" strike="noStrike" kern="0" cap="none" spc="0" baseline="0">
                  <a:solidFill>
                    <a:srgbClr val="000000"/>
                  </a:solidFill>
                  <a:uFillTx/>
                </a:defRPr>
              </a:pPr>
              <a:r>
                <a:rPr lang="en-US" dirty="0">
                  <a:solidFill>
                    <a:schemeClr val="bg1"/>
                  </a:solidFill>
                </a:rPr>
                <a:t>The program is designed to raise awareness about the dangers of sharing medications and work with pharmaceutical and medical communities on the risks of overprescribing to young adults. </a:t>
              </a:r>
            </a:p>
          </p:txBody>
        </p:sp>
        <p:sp>
          <p:nvSpPr>
            <p:cNvPr id="4" name="Freeform 3">
              <a:extLst>
                <a:ext uri="{FF2B5EF4-FFF2-40B4-BE49-F238E27FC236}">
                  <a16:creationId xmlns:a16="http://schemas.microsoft.com/office/drawing/2014/main" id="{4F15B4F6-0172-4DE5-87E2-F6E045CE079D}"/>
                </a:ext>
              </a:extLst>
            </p:cNvPr>
            <p:cNvSpPr/>
            <p:nvPr/>
          </p:nvSpPr>
          <p:spPr>
            <a:xfrm>
              <a:off x="300042" y="2800314"/>
              <a:ext cx="11452229" cy="1204622"/>
            </a:xfrm>
            <a:custGeom>
              <a:avLst/>
              <a:gdLst>
                <a:gd name="f0" fmla="val 10800000"/>
                <a:gd name="f1" fmla="val 5400000"/>
                <a:gd name="f2" fmla="val 180"/>
                <a:gd name="f3" fmla="val w"/>
                <a:gd name="f4" fmla="val h"/>
                <a:gd name="f5" fmla="val 0"/>
                <a:gd name="f6" fmla="val 11452225"/>
                <a:gd name="f7" fmla="val 1209780"/>
                <a:gd name="f8" fmla="val 201634"/>
                <a:gd name="f9" fmla="val 90275"/>
                <a:gd name="f10" fmla="val 11250591"/>
                <a:gd name="f11" fmla="val 11361950"/>
                <a:gd name="f12" fmla="val 1008146"/>
                <a:gd name="f13" fmla="val 1119505"/>
                <a:gd name="f14" fmla="+- 0 0 -90"/>
                <a:gd name="f15" fmla="*/ f3 1 11452225"/>
                <a:gd name="f16" fmla="*/ f4 1 1209780"/>
                <a:gd name="f17" fmla="+- f7 0 f5"/>
                <a:gd name="f18" fmla="+- f6 0 f5"/>
                <a:gd name="f19" fmla="*/ f14 f0 1"/>
                <a:gd name="f20" fmla="*/ f18 1 11452225"/>
                <a:gd name="f21" fmla="*/ f17 1 1209780"/>
                <a:gd name="f22" fmla="*/ 0 f18 1"/>
                <a:gd name="f23" fmla="*/ 201634 f17 1"/>
                <a:gd name="f24" fmla="*/ 201634 f18 1"/>
                <a:gd name="f25" fmla="*/ 0 f17 1"/>
                <a:gd name="f26" fmla="*/ 11250591 f18 1"/>
                <a:gd name="f27" fmla="*/ 11452225 f18 1"/>
                <a:gd name="f28" fmla="*/ 1008146 f17 1"/>
                <a:gd name="f29" fmla="*/ 1209780 f17 1"/>
                <a:gd name="f30" fmla="*/ f19 1 f2"/>
                <a:gd name="f31" fmla="*/ f22 1 11452225"/>
                <a:gd name="f32" fmla="*/ f23 1 1209780"/>
                <a:gd name="f33" fmla="*/ f24 1 11452225"/>
                <a:gd name="f34" fmla="*/ f25 1 1209780"/>
                <a:gd name="f35" fmla="*/ f26 1 11452225"/>
                <a:gd name="f36" fmla="*/ f27 1 11452225"/>
                <a:gd name="f37" fmla="*/ f28 1 1209780"/>
                <a:gd name="f38" fmla="*/ f29 1 120978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1452225" h="12097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pFill/>
            <a:ln w="12701" cap="flat">
              <a:solidFill>
                <a:srgbClr val="FFFFFF"/>
              </a:solidFill>
              <a:prstDash val="solid"/>
              <a:miter/>
            </a:ln>
          </p:spPr>
          <p:txBody>
            <a:bodyPr vert="horz" wrap="square" lIns="107156" tIns="107156" rIns="107156" bIns="107156" anchor="ctr" anchorCtr="0" compatLnSpc="1">
              <a:noAutofit/>
            </a:bodyPr>
            <a:lstStyle/>
            <a:p>
              <a:pPr defTabSz="733421">
                <a:lnSpc>
                  <a:spcPct val="90000"/>
                </a:lnSpc>
                <a:spcAft>
                  <a:spcPts val="675"/>
                </a:spcAft>
                <a:defRPr sz="1800" b="0" i="0" u="none" strike="noStrike" kern="0" cap="none" spc="0" baseline="0">
                  <a:solidFill>
                    <a:srgbClr val="000000"/>
                  </a:solidFill>
                  <a:uFillTx/>
                </a:defRPr>
              </a:pPr>
              <a:r>
                <a:rPr lang="en-US" dirty="0">
                  <a:solidFill>
                    <a:schemeClr val="bg1"/>
                  </a:solidFill>
                </a:rPr>
                <a:t>The SPF Rx program also raises community awareness and brings prescription drug abuse prevention activities and education to schools, communities, parents, prescribers, and their patients. </a:t>
              </a:r>
            </a:p>
          </p:txBody>
        </p:sp>
        <p:sp>
          <p:nvSpPr>
            <p:cNvPr id="5" name="Freeform 4">
              <a:extLst>
                <a:ext uri="{FF2B5EF4-FFF2-40B4-BE49-F238E27FC236}">
                  <a16:creationId xmlns:a16="http://schemas.microsoft.com/office/drawing/2014/main" id="{1B330774-1CC3-4AA9-AA6B-B29AC8831C7C}"/>
                </a:ext>
              </a:extLst>
            </p:cNvPr>
            <p:cNvSpPr/>
            <p:nvPr/>
          </p:nvSpPr>
          <p:spPr>
            <a:xfrm>
              <a:off x="324491" y="4217935"/>
              <a:ext cx="11452229" cy="1797319"/>
            </a:xfrm>
            <a:custGeom>
              <a:avLst/>
              <a:gdLst>
                <a:gd name="f0" fmla="val 10800000"/>
                <a:gd name="f1" fmla="val 5400000"/>
                <a:gd name="f2" fmla="val 180"/>
                <a:gd name="f3" fmla="val w"/>
                <a:gd name="f4" fmla="val h"/>
                <a:gd name="f5" fmla="val 0"/>
                <a:gd name="f6" fmla="val 11452225"/>
                <a:gd name="f7" fmla="val 1209780"/>
                <a:gd name="f8" fmla="val 201634"/>
                <a:gd name="f9" fmla="val 90275"/>
                <a:gd name="f10" fmla="val 11250591"/>
                <a:gd name="f11" fmla="val 11361950"/>
                <a:gd name="f12" fmla="val 1008146"/>
                <a:gd name="f13" fmla="val 1119505"/>
                <a:gd name="f14" fmla="+- 0 0 -90"/>
                <a:gd name="f15" fmla="*/ f3 1 11452225"/>
                <a:gd name="f16" fmla="*/ f4 1 1209780"/>
                <a:gd name="f17" fmla="+- f7 0 f5"/>
                <a:gd name="f18" fmla="+- f6 0 f5"/>
                <a:gd name="f19" fmla="*/ f14 f0 1"/>
                <a:gd name="f20" fmla="*/ f18 1 11452225"/>
                <a:gd name="f21" fmla="*/ f17 1 1209780"/>
                <a:gd name="f22" fmla="*/ 0 f18 1"/>
                <a:gd name="f23" fmla="*/ 201634 f17 1"/>
                <a:gd name="f24" fmla="*/ 201634 f18 1"/>
                <a:gd name="f25" fmla="*/ 0 f17 1"/>
                <a:gd name="f26" fmla="*/ 11250591 f18 1"/>
                <a:gd name="f27" fmla="*/ 11452225 f18 1"/>
                <a:gd name="f28" fmla="*/ 1008146 f17 1"/>
                <a:gd name="f29" fmla="*/ 1209780 f17 1"/>
                <a:gd name="f30" fmla="*/ f19 1 f2"/>
                <a:gd name="f31" fmla="*/ f22 1 11452225"/>
                <a:gd name="f32" fmla="*/ f23 1 1209780"/>
                <a:gd name="f33" fmla="*/ f24 1 11452225"/>
                <a:gd name="f34" fmla="*/ f25 1 1209780"/>
                <a:gd name="f35" fmla="*/ f26 1 11452225"/>
                <a:gd name="f36" fmla="*/ f27 1 11452225"/>
                <a:gd name="f37" fmla="*/ f28 1 1209780"/>
                <a:gd name="f38" fmla="*/ f29 1 120978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1452225" h="12097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grpFill/>
            <a:ln w="12701" cap="flat">
              <a:solidFill>
                <a:srgbClr val="FFFFFF"/>
              </a:solidFill>
              <a:prstDash val="solid"/>
              <a:miter/>
            </a:ln>
          </p:spPr>
          <p:txBody>
            <a:bodyPr vert="horz" wrap="square" lIns="107156" tIns="107156" rIns="107156" bIns="107156" anchor="ctr" anchorCtr="0" compatLnSpc="1">
              <a:noAutofit/>
            </a:bodyPr>
            <a:lstStyle/>
            <a:p>
              <a:pPr defTabSz="733421">
                <a:lnSpc>
                  <a:spcPct val="90000"/>
                </a:lnSpc>
                <a:spcAft>
                  <a:spcPts val="675"/>
                </a:spcAft>
                <a:defRPr sz="1800" b="0" i="0" u="none" strike="noStrike" kern="0" cap="none" spc="0" baseline="0">
                  <a:solidFill>
                    <a:srgbClr val="000000"/>
                  </a:solidFill>
                  <a:uFillTx/>
                </a:defRPr>
              </a:pPr>
              <a:r>
                <a:rPr lang="en-US" b="1" dirty="0">
                  <a:solidFill>
                    <a:schemeClr val="bg1"/>
                  </a:solidFill>
                </a:rPr>
                <a:t>WV Department of Health and Human Resources </a:t>
              </a:r>
              <a:r>
                <a:rPr lang="en-US" dirty="0">
                  <a:solidFill>
                    <a:schemeClr val="bg1"/>
                  </a:solidFill>
                </a:rPr>
                <a:t>– started a statewide education campaign to change the stigma around substance use addiction so more people with an SUD can get treatment.</a:t>
              </a:r>
            </a:p>
            <a:p>
              <a:pPr defTabSz="733421">
                <a:lnSpc>
                  <a:spcPct val="90000"/>
                </a:lnSpc>
                <a:spcAft>
                  <a:spcPts val="675"/>
                </a:spcAft>
                <a:defRPr sz="1800" b="0" i="0" u="none" strike="noStrike" kern="0" cap="none" spc="0" baseline="0">
                  <a:solidFill>
                    <a:srgbClr val="000000"/>
                  </a:solidFill>
                  <a:uFillTx/>
                </a:defRPr>
              </a:pPr>
              <a:r>
                <a:rPr lang="en-US" b="1" dirty="0">
                  <a:solidFill>
                    <a:schemeClr val="bg1"/>
                  </a:solidFill>
                </a:rPr>
                <a:t>Oklahoma and tribal grantee </a:t>
              </a:r>
              <a:r>
                <a:rPr lang="en-US" dirty="0">
                  <a:solidFill>
                    <a:schemeClr val="bg1"/>
                  </a:solidFill>
                </a:rPr>
                <a:t>– collaborated to enhance data sharing and PDMP usage.</a:t>
              </a:r>
            </a:p>
          </p:txBody>
        </p:sp>
      </p:grpSp>
      <p:sp>
        <p:nvSpPr>
          <p:cNvPr id="6" name="Title 7">
            <a:extLst>
              <a:ext uri="{FF2B5EF4-FFF2-40B4-BE49-F238E27FC236}">
                <a16:creationId xmlns:a16="http://schemas.microsoft.com/office/drawing/2014/main" id="{40C82C75-C74E-46FC-9398-D1AC118EAEF6}"/>
              </a:ext>
            </a:extLst>
          </p:cNvPr>
          <p:cNvSpPr txBox="1">
            <a:spLocks noGrp="1"/>
          </p:cNvSpPr>
          <p:nvPr>
            <p:ph type="title"/>
          </p:nvPr>
        </p:nvSpPr>
        <p:spPr>
          <a:xfrm>
            <a:off x="693097" y="122635"/>
            <a:ext cx="7689717" cy="404814"/>
          </a:xfrm>
        </p:spPr>
        <p:txBody>
          <a:bodyPr anchorCtr="1">
            <a:normAutofit/>
          </a:bodyPr>
          <a:lstStyle/>
          <a:p>
            <a:pPr lvl="0" algn="ctr"/>
            <a:r>
              <a:rPr lang="en-US" sz="2000" dirty="0">
                <a:latin typeface="+mn-lt"/>
              </a:rPr>
              <a:t>Strategic Prevention Framework for Prescription Drugs (SPF Rx)</a:t>
            </a:r>
          </a:p>
        </p:txBody>
      </p:sp>
    </p:spTree>
    <p:extLst>
      <p:ext uri="{BB962C8B-B14F-4D97-AF65-F5344CB8AC3E}">
        <p14:creationId xmlns:p14="http://schemas.microsoft.com/office/powerpoint/2010/main" val="747061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eader and One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fc486d51-0b10-46e7-809b-d1a3e267418c">2E3DWNN2NAY5-1925253259-20</_dlc_DocId>
    <_dlc_DocIdUrl xmlns="fc486d51-0b10-46e7-809b-d1a3e267418c">
      <Url>https://samhsa273.sharepoint.com/sites/Intranet/communications/_layouts/15/DocIdRedir.aspx?ID=2E3DWNN2NAY5-1925253259-20</Url>
      <Description>2E3DWNN2NAY5-1925253259-20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A3A9394385444083D333107F4D507C" ma:contentTypeVersion="82" ma:contentTypeDescription="Create a new document." ma:contentTypeScope="" ma:versionID="78cb2b352169ae2bbfc600d403b1b703">
  <xsd:schema xmlns:xsd="http://www.w3.org/2001/XMLSchema" xmlns:xs="http://www.w3.org/2001/XMLSchema" xmlns:p="http://schemas.microsoft.com/office/2006/metadata/properties" xmlns:ns1="http://schemas.microsoft.com/sharepoint/v3" xmlns:ns2="67c1b1fd-0604-41f3-8a1e-3854e8f10a32" xmlns:ns3="fc486d51-0b10-46e7-809b-d1a3e267418c" targetNamespace="http://schemas.microsoft.com/office/2006/metadata/properties" ma:root="true" ma:fieldsID="aa92a57dfe01d5e4f48903b80cf26262" ns1:_="" ns2:_="" ns3:_="">
    <xsd:import namespace="http://schemas.microsoft.com/sharepoint/v3"/>
    <xsd:import namespace="67c1b1fd-0604-41f3-8a1e-3854e8f10a32"/>
    <xsd:import namespace="fc486d51-0b10-46e7-809b-d1a3e267418c"/>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c1b1fd-0604-41f3-8a1e-3854e8f10a3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486d51-0b10-46e7-809b-d1a3e267418c"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591ECA1-3807-411B-A64E-3A679FDF8D43}">
  <ds:schemaRefs>
    <ds:schemaRef ds:uri="http://schemas.microsoft.com/office/2006/metadata/properties"/>
    <ds:schemaRef ds:uri="http://purl.org/dc/elements/1.1/"/>
    <ds:schemaRef ds:uri="http://schemas.microsoft.com/sharepoint/v3"/>
    <ds:schemaRef ds:uri="fc486d51-0b10-46e7-809b-d1a3e267418c"/>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67c1b1fd-0604-41f3-8a1e-3854e8f10a32"/>
    <ds:schemaRef ds:uri="http://www.w3.org/XML/1998/namespace"/>
    <ds:schemaRef ds:uri="http://purl.org/dc/dcmitype/"/>
  </ds:schemaRefs>
</ds:datastoreItem>
</file>

<file path=customXml/itemProps2.xml><?xml version="1.0" encoding="utf-8"?>
<ds:datastoreItem xmlns:ds="http://schemas.openxmlformats.org/officeDocument/2006/customXml" ds:itemID="{76D19311-0E8A-4546-953C-6564B3EBBBE1}">
  <ds:schemaRefs>
    <ds:schemaRef ds:uri="http://schemas.microsoft.com/sharepoint/v3/contenttype/forms"/>
  </ds:schemaRefs>
</ds:datastoreItem>
</file>

<file path=customXml/itemProps3.xml><?xml version="1.0" encoding="utf-8"?>
<ds:datastoreItem xmlns:ds="http://schemas.openxmlformats.org/officeDocument/2006/customXml" ds:itemID="{0C1E83F3-5B11-485A-9624-747BF98E66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7c1b1fd-0604-41f3-8a1e-3854e8f10a32"/>
    <ds:schemaRef ds:uri="fc486d51-0b10-46e7-809b-d1a3e26741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9F8D5F7-FD12-4EC7-A328-4DB2DBBF939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2979</TotalTime>
  <Words>1418</Words>
  <Application>Microsoft Office PowerPoint</Application>
  <PresentationFormat>On-screen Show (16:9)</PresentationFormat>
  <Paragraphs>72</Paragraphs>
  <Slides>12</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Yu Gothic UI Semibold</vt:lpstr>
      <vt:lpstr>Arial</vt:lpstr>
      <vt:lpstr>Calibri</vt:lpstr>
      <vt:lpstr>Office Theme</vt:lpstr>
      <vt:lpstr>Header and One Content</vt:lpstr>
      <vt:lpstr>How Settlement Funds Can Accelerate Addressing the Overdose Crisis and Spur Innovation</vt:lpstr>
      <vt:lpstr>State Opioid Response (SOR) Grant</vt:lpstr>
      <vt:lpstr>Tribal Opioid Response (TOR) Grant</vt:lpstr>
      <vt:lpstr> Medication Assisted Treated-Prescription Drug and Opioid Addiction (MAT-PDOA) </vt:lpstr>
      <vt:lpstr> First Responders - Comprehensive Addiction and Recovery Act (FR CARA) </vt:lpstr>
      <vt:lpstr>Grants to Prevent Prescription Drug/Opioid Overdoes-Related Deaths (PDO) </vt:lpstr>
      <vt:lpstr>Harm Reduction Grants Program</vt:lpstr>
      <vt:lpstr>Tribal Behavioral Health Grant Program (a.k.a. Native Connections)</vt:lpstr>
      <vt:lpstr>Strategic Prevention Framework for Prescription Drugs (SPF Rx)</vt:lpstr>
      <vt:lpstr>Other Considerations</vt:lpstr>
      <vt:lpstr>Lesson From The Past </vt:lpstr>
      <vt:lpstr>Thank You</vt:lpstr>
    </vt:vector>
  </TitlesOfParts>
  <Company>Crosby Marketing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Loffler</dc:creator>
  <cp:lastModifiedBy>SAMHSA</cp:lastModifiedBy>
  <cp:revision>237</cp:revision>
  <dcterms:created xsi:type="dcterms:W3CDTF">2018-02-20T15:28:46Z</dcterms:created>
  <dcterms:modified xsi:type="dcterms:W3CDTF">2021-09-24T14:20:46Z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0x01010021A3A9394385444083D333107F4D507C</vt:lpwstr>
  </property>
  <property fmtid="{D5CDD505-2E9C-101B-9397-08002B2CF9AE}" pid="3" name="_dlc_DocIdItemGuid">
    <vt:lpwstr>6767748c-3b60-44a7-9b6c-e3b3defb4bfc</vt:lpwstr>
  </property>
</Properties>
</file>