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62"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g2d8bOueJUbpGkKbGAK0jubyjk0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952"/>
  </p:normalViewPr>
  <p:slideViewPr>
    <p:cSldViewPr snapToGrid="0">
      <p:cViewPr varScale="1">
        <p:scale>
          <a:sx n="102" d="100"/>
          <a:sy n="102" d="100"/>
        </p:scale>
        <p:origin x="1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customschemas.google.com/relationships/presentationmetadata" Target="metadata"/><Relationship Id="rId15" Type="http://schemas.openxmlformats.org/officeDocument/2006/relationships/tableStyles" Target="tableStyle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3dcde4f88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Clr>
                <a:schemeClr val="dk1"/>
              </a:buClr>
              <a:buSzPts val="1100"/>
              <a:buFont typeface="Arial"/>
              <a:buNone/>
            </a:pPr>
            <a:r>
              <a:rPr lang="en-US" dirty="0"/>
              <a:t>Without concerted efforts to shape the market, political and financial support for local manufacturers may be wasted due to the risk of limited market access for small and medium enterprises (SMEs) in LMICs. The </a:t>
            </a:r>
            <a:r>
              <a:rPr lang="en-US" dirty="0" err="1"/>
              <a:t>GDxF</a:t>
            </a:r>
            <a:r>
              <a:rPr lang="en-US" dirty="0"/>
              <a:t> could channel demand to ensure a healthy and robust supply across multiple suppliers, including SMEs in LMICs.</a:t>
            </a:r>
            <a:endParaRPr dirty="0"/>
          </a:p>
          <a:p>
            <a:pPr marL="0" lvl="0" indent="0" algn="l" rtl="0">
              <a:spcBef>
                <a:spcPts val="1000"/>
              </a:spcBef>
              <a:spcAft>
                <a:spcPts val="0"/>
              </a:spcAft>
              <a:buNone/>
            </a:pPr>
            <a:endParaRPr lang="en-US" sz="1100" dirty="0"/>
          </a:p>
          <a:p>
            <a:pPr marL="6350" lvl="0" indent="0" algn="l" rtl="0">
              <a:spcBef>
                <a:spcPts val="1000"/>
              </a:spcBef>
              <a:spcAft>
                <a:spcPts val="0"/>
              </a:spcAft>
              <a:buSzPts val="1700"/>
              <a:buNone/>
            </a:pPr>
            <a:r>
              <a:rPr lang="en-US" sz="1100" dirty="0"/>
              <a:t>A global diagnostics facility would pool demand and provide market access for local manufacturers, including SMEs in LMICs, to keep the supply side healthy and robust, ensuring efforts to mobilize support for local production aren't squandered due to lack of market access.</a:t>
            </a:r>
          </a:p>
          <a:p>
            <a:pPr marL="0" lvl="0" indent="0" algn="l" rtl="0">
              <a:spcBef>
                <a:spcPts val="0"/>
              </a:spcBef>
              <a:spcAft>
                <a:spcPts val="0"/>
              </a:spcAft>
              <a:buNone/>
            </a:pPr>
            <a:endParaRPr dirty="0"/>
          </a:p>
        </p:txBody>
      </p:sp>
      <p:sp>
        <p:nvSpPr>
          <p:cNvPr id="107" name="Google Shape;107;g23dcde4f88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250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a:spLocks noGrp="1"/>
          </p:cNvSpPr>
          <p:nvPr>
            <p:ph type="pic" idx="2"/>
          </p:nvPr>
        </p:nvSpPr>
        <p:spPr>
          <a:xfrm>
            <a:off x="5183188" y="987425"/>
            <a:ext cx="6172200" cy="4873625"/>
          </a:xfrm>
          <a:prstGeom prst="rect">
            <a:avLst/>
          </a:prstGeom>
          <a:noFill/>
          <a:ln>
            <a:noFill/>
          </a:ln>
        </p:spPr>
      </p:sp>
      <p:sp>
        <p:nvSpPr>
          <p:cNvPr id="64" name="Google Shape;64;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g23dcde4f884_0_13"/>
          <p:cNvSpPr/>
          <p:nvPr/>
        </p:nvSpPr>
        <p:spPr>
          <a:xfrm>
            <a:off x="0" y="36145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SzPts val="1100"/>
              <a:buNone/>
            </a:pPr>
            <a:r>
              <a:rPr lang="en-US" sz="1800">
                <a:solidFill>
                  <a:schemeClr val="lt1"/>
                </a:solidFill>
                <a:latin typeface="Calibri"/>
                <a:ea typeface="Calibri"/>
                <a:cs typeface="Calibri"/>
                <a:sym typeface="Calibri"/>
              </a:rPr>
              <a:t>•Pool demand across platforms, pathologies, and countries.</a:t>
            </a:r>
            <a:endParaRPr sz="1800">
              <a:solidFill>
                <a:schemeClr val="lt1"/>
              </a:solidFill>
              <a:latin typeface="Calibri"/>
              <a:ea typeface="Calibri"/>
              <a:cs typeface="Calibri"/>
              <a:sym typeface="Calibri"/>
            </a:endParaRPr>
          </a:p>
        </p:txBody>
      </p:sp>
      <p:sp>
        <p:nvSpPr>
          <p:cNvPr id="110" name="Google Shape;110;g23dcde4f884_0_13"/>
          <p:cNvSpPr/>
          <p:nvPr/>
        </p:nvSpPr>
        <p:spPr>
          <a:xfrm flipH="1">
            <a:off x="-3" y="321587"/>
            <a:ext cx="12192000" cy="914826"/>
          </a:xfrm>
          <a:prstGeom prst="rect">
            <a:avLst/>
          </a:prstGeom>
          <a:gradFill>
            <a:gsLst>
              <a:gs pos="0">
                <a:srgbClr val="000000"/>
              </a:gs>
              <a:gs pos="100000">
                <a:srgbClr val="2F5496"/>
              </a:gs>
            </a:gsLst>
            <a:lin ang="8400134"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g23dcde4f884_0_13"/>
          <p:cNvSpPr/>
          <p:nvPr/>
        </p:nvSpPr>
        <p:spPr>
          <a:xfrm rot="10800000" flipH="1">
            <a:off x="-3" y="142"/>
            <a:ext cx="8115300" cy="1236271"/>
          </a:xfrm>
          <a:prstGeom prst="rect">
            <a:avLst/>
          </a:prstGeom>
          <a:gradFill>
            <a:gsLst>
              <a:gs pos="0">
                <a:srgbClr val="4472C4">
                  <a:alpha val="0"/>
                </a:srgbClr>
              </a:gs>
              <a:gs pos="20000">
                <a:srgbClr val="4472C4">
                  <a:alpha val="0"/>
                </a:srgbClr>
              </a:gs>
              <a:gs pos="100000">
                <a:srgbClr val="1F3864">
                  <a:alpha val="54901"/>
                </a:srgbClr>
              </a:gs>
            </a:gsLst>
            <a:lin ang="13800146"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g23dcde4f884_0_13"/>
          <p:cNvSpPr/>
          <p:nvPr/>
        </p:nvSpPr>
        <p:spPr>
          <a:xfrm flipH="1">
            <a:off x="8115297" y="304374"/>
            <a:ext cx="4076700" cy="914826"/>
          </a:xfrm>
          <a:prstGeom prst="rect">
            <a:avLst/>
          </a:prstGeom>
          <a:gradFill>
            <a:gsLst>
              <a:gs pos="0">
                <a:srgbClr val="4472C4">
                  <a:alpha val="65882"/>
                </a:srgbClr>
              </a:gs>
              <a:gs pos="100000">
                <a:srgbClr val="000000">
                  <a:alpha val="29803"/>
                </a:srgbClr>
              </a:gs>
            </a:gsLst>
            <a:lin ang="13199916"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g23dcde4f884_0_13"/>
          <p:cNvSpPr/>
          <p:nvPr/>
        </p:nvSpPr>
        <p:spPr>
          <a:xfrm>
            <a:off x="459300" y="317903"/>
            <a:ext cx="11732700" cy="1056097"/>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799925"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g23dcde4f884_0_13"/>
          <p:cNvSpPr txBox="1">
            <a:spLocks noGrp="1"/>
          </p:cNvSpPr>
          <p:nvPr>
            <p:ph type="title"/>
          </p:nvPr>
        </p:nvSpPr>
        <p:spPr>
          <a:xfrm>
            <a:off x="881743" y="361450"/>
            <a:ext cx="10636457" cy="6946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US" sz="4000" dirty="0">
                <a:solidFill>
                  <a:srgbClr val="FFFFFF"/>
                </a:solidFill>
              </a:rPr>
              <a:t>Global diagnostics facility</a:t>
            </a:r>
            <a:endParaRPr dirty="0"/>
          </a:p>
        </p:txBody>
      </p:sp>
      <p:sp>
        <p:nvSpPr>
          <p:cNvPr id="115" name="Google Shape;115;g23dcde4f884_0_13"/>
          <p:cNvSpPr txBox="1">
            <a:spLocks noGrp="1"/>
          </p:cNvSpPr>
          <p:nvPr>
            <p:ph type="body" idx="1"/>
          </p:nvPr>
        </p:nvSpPr>
        <p:spPr>
          <a:xfrm>
            <a:off x="359872" y="1369113"/>
            <a:ext cx="11435075" cy="1516934"/>
          </a:xfrm>
          <a:prstGeom prst="rect">
            <a:avLst/>
          </a:prstGeom>
          <a:noFill/>
          <a:ln>
            <a:noFill/>
          </a:ln>
        </p:spPr>
        <p:txBody>
          <a:bodyPr spcFirstLastPara="1" wrap="square" lIns="91425" tIns="45700" rIns="91425" bIns="45700" anchor="ctr" anchorCtr="0">
            <a:normAutofit fontScale="92500" lnSpcReduction="10000"/>
          </a:bodyPr>
          <a:lstStyle/>
          <a:p>
            <a:pPr marL="0" lvl="0" indent="0" algn="l" rtl="0">
              <a:spcBef>
                <a:spcPts val="1000"/>
              </a:spcBef>
              <a:spcAft>
                <a:spcPts val="0"/>
              </a:spcAft>
              <a:buNone/>
            </a:pPr>
            <a:endParaRPr sz="2400" dirty="0"/>
          </a:p>
          <a:p>
            <a:pPr marL="6350" lvl="0" indent="0" algn="l" rtl="0">
              <a:spcBef>
                <a:spcPts val="1000"/>
              </a:spcBef>
              <a:spcAft>
                <a:spcPts val="0"/>
              </a:spcAft>
              <a:buSzPts val="1700"/>
              <a:buNone/>
            </a:pPr>
            <a:r>
              <a:rPr lang="en-US" sz="2400" dirty="0"/>
              <a:t>A global diagnostics facility would pool demand and provide market access for local manufacturers, including SMEs in LMICs, to keep the supply side healthy and robust, ensuring efforts to mobilize support for local production aren't squandered due to lack of market access.</a:t>
            </a:r>
            <a:endParaRPr sz="2400" dirty="0"/>
          </a:p>
          <a:p>
            <a:pPr marL="228600" lvl="0" indent="0" algn="l" rtl="0">
              <a:spcBef>
                <a:spcPts val="1000"/>
              </a:spcBef>
              <a:spcAft>
                <a:spcPts val="0"/>
              </a:spcAft>
              <a:buNone/>
            </a:pPr>
            <a:endParaRPr sz="2400" dirty="0"/>
          </a:p>
          <a:p>
            <a:pPr marL="228600" lvl="0" indent="0" algn="l" rtl="0">
              <a:spcBef>
                <a:spcPts val="1000"/>
              </a:spcBef>
              <a:spcAft>
                <a:spcPts val="0"/>
              </a:spcAft>
              <a:buNone/>
            </a:pPr>
            <a:endParaRPr sz="2400" dirty="0">
              <a:latin typeface="Calibri"/>
              <a:ea typeface="Calibri"/>
              <a:cs typeface="Calibri"/>
              <a:sym typeface="Calibri"/>
            </a:endParaRPr>
          </a:p>
        </p:txBody>
      </p:sp>
      <p:pic>
        <p:nvPicPr>
          <p:cNvPr id="116" name="Google Shape;116;g23dcde4f884_0_13"/>
          <p:cNvPicPr preferRelativeResize="0"/>
          <p:nvPr/>
        </p:nvPicPr>
        <p:blipFill>
          <a:blip r:embed="rId3">
            <a:alphaModFix/>
          </a:blip>
          <a:stretch>
            <a:fillRect/>
          </a:stretch>
        </p:blipFill>
        <p:spPr>
          <a:xfrm>
            <a:off x="6613069" y="2608056"/>
            <a:ext cx="5327350" cy="4405300"/>
          </a:xfrm>
          <a:prstGeom prst="rect">
            <a:avLst/>
          </a:prstGeom>
          <a:noFill/>
          <a:ln>
            <a:noFill/>
          </a:ln>
        </p:spPr>
      </p:pic>
      <p:sp>
        <p:nvSpPr>
          <p:cNvPr id="2" name="Google Shape;133;p3">
            <a:extLst>
              <a:ext uri="{FF2B5EF4-FFF2-40B4-BE49-F238E27FC236}">
                <a16:creationId xmlns:a16="http://schemas.microsoft.com/office/drawing/2014/main" id="{896847A9-D189-1AA1-00EA-A9D75B0806F4}"/>
              </a:ext>
            </a:extLst>
          </p:cNvPr>
          <p:cNvSpPr/>
          <p:nvPr/>
        </p:nvSpPr>
        <p:spPr>
          <a:xfrm>
            <a:off x="397053" y="2844853"/>
            <a:ext cx="5960204" cy="563351"/>
          </a:xfrm>
          <a:prstGeom prst="rect">
            <a:avLst/>
          </a:prstGeom>
          <a:solidFill>
            <a:srgbClr val="4372C3"/>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34;p3">
            <a:extLst>
              <a:ext uri="{FF2B5EF4-FFF2-40B4-BE49-F238E27FC236}">
                <a16:creationId xmlns:a16="http://schemas.microsoft.com/office/drawing/2014/main" id="{25CF1904-D889-C838-23EA-C5EBF9146023}"/>
              </a:ext>
            </a:extLst>
          </p:cNvPr>
          <p:cNvSpPr txBox="1"/>
          <p:nvPr/>
        </p:nvSpPr>
        <p:spPr>
          <a:xfrm>
            <a:off x="495025" y="2865345"/>
            <a:ext cx="6084528" cy="563351"/>
          </a:xfrm>
          <a:prstGeom prst="rect">
            <a:avLst/>
          </a:prstGeom>
          <a:noFill/>
          <a:ln>
            <a:noFill/>
          </a:ln>
        </p:spPr>
        <p:txBody>
          <a:bodyPr spcFirstLastPara="1" wrap="square" lIns="113775" tIns="65000" rIns="113775" bIns="6500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n-US" sz="1600" b="1" dirty="0">
                <a:solidFill>
                  <a:schemeClr val="lt1"/>
                </a:solidFill>
                <a:latin typeface="Calibri"/>
                <a:ea typeface="Calibri"/>
                <a:cs typeface="Calibri"/>
                <a:sym typeface="Calibri"/>
              </a:rPr>
              <a:t>Benefits for manufacturers</a:t>
            </a:r>
            <a:r>
              <a:rPr lang="en-US" sz="1600" dirty="0">
                <a:solidFill>
                  <a:schemeClr val="lt1"/>
                </a:solidFill>
                <a:latin typeface="Calibri"/>
                <a:ea typeface="Calibri"/>
                <a:cs typeface="Calibri"/>
                <a:sym typeface="Calibri"/>
              </a:rPr>
              <a:t> </a:t>
            </a:r>
            <a:endParaRPr dirty="0"/>
          </a:p>
        </p:txBody>
      </p:sp>
      <p:sp>
        <p:nvSpPr>
          <p:cNvPr id="4" name="Google Shape;135;p3">
            <a:extLst>
              <a:ext uri="{FF2B5EF4-FFF2-40B4-BE49-F238E27FC236}">
                <a16:creationId xmlns:a16="http://schemas.microsoft.com/office/drawing/2014/main" id="{ED49F2EB-85E6-ED5A-5400-1E38FA074860}"/>
              </a:ext>
            </a:extLst>
          </p:cNvPr>
          <p:cNvSpPr/>
          <p:nvPr/>
        </p:nvSpPr>
        <p:spPr>
          <a:xfrm>
            <a:off x="397053" y="3443813"/>
            <a:ext cx="5960204" cy="3142046"/>
          </a:xfrm>
          <a:prstGeom prst="rect">
            <a:avLst/>
          </a:prstGeom>
          <a:solidFill>
            <a:srgbClr val="CCD3EA">
              <a:alpha val="89803"/>
            </a:srgbClr>
          </a:solidFill>
          <a:ln w="12700" cap="flat" cmpd="sng">
            <a:solidFill>
              <a:srgbClr val="CCD3EA">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36;p3">
            <a:extLst>
              <a:ext uri="{FF2B5EF4-FFF2-40B4-BE49-F238E27FC236}">
                <a16:creationId xmlns:a16="http://schemas.microsoft.com/office/drawing/2014/main" id="{7E0DA900-24B9-FCC8-2C3F-970CB3BB2F5D}"/>
              </a:ext>
            </a:extLst>
          </p:cNvPr>
          <p:cNvSpPr txBox="1"/>
          <p:nvPr/>
        </p:nvSpPr>
        <p:spPr>
          <a:xfrm>
            <a:off x="404870" y="3516084"/>
            <a:ext cx="5908843" cy="3069774"/>
          </a:xfrm>
          <a:prstGeom prst="rect">
            <a:avLst/>
          </a:prstGeom>
          <a:noFill/>
          <a:ln>
            <a:noFill/>
          </a:ln>
        </p:spPr>
        <p:txBody>
          <a:bodyPr spcFirstLastPara="1" wrap="square" lIns="85325" tIns="85325" rIns="113775" bIns="128000" anchor="t" anchorCtr="0">
            <a:noAutofit/>
          </a:bodyPr>
          <a:lstStyle/>
          <a:p>
            <a:pPr marL="342900" marR="0" lvl="1" indent="-342900" algn="l" rtl="0">
              <a:lnSpc>
                <a:spcPct val="90000"/>
              </a:lnSpc>
              <a:spcBef>
                <a:spcPts val="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Tech transfer hub (developer to manufacturer,  manufacturer to manufacturer)</a:t>
            </a:r>
            <a:endParaRPr sz="2200" dirty="0"/>
          </a:p>
          <a:p>
            <a:pPr marL="342900" marR="0" lvl="1" indent="-342900" algn="l" rtl="0">
              <a:lnSpc>
                <a:spcPct val="90000"/>
              </a:lnSpc>
              <a:spcBef>
                <a:spcPts val="24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Sourcing and linkage to raw materials suppliers</a:t>
            </a:r>
            <a:endParaRPr sz="2200" b="0" i="0" u="none" strike="noStrike" cap="none" dirty="0">
              <a:solidFill>
                <a:schemeClr val="dk1"/>
              </a:solidFill>
              <a:latin typeface="Calibri"/>
              <a:ea typeface="Calibri"/>
              <a:cs typeface="Calibri"/>
              <a:sym typeface="Calibri"/>
            </a:endParaRPr>
          </a:p>
          <a:p>
            <a:pPr marL="342900" marR="0" lvl="1" indent="-342900" algn="l" rtl="0">
              <a:lnSpc>
                <a:spcPct val="90000"/>
              </a:lnSpc>
              <a:spcBef>
                <a:spcPts val="24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Access to external markets by aggregating demand </a:t>
            </a:r>
            <a:endParaRPr sz="2200" b="0" i="0" u="none" strike="noStrike" cap="none" dirty="0">
              <a:solidFill>
                <a:schemeClr val="dk1"/>
              </a:solidFill>
              <a:latin typeface="Calibri"/>
              <a:ea typeface="Calibri"/>
              <a:cs typeface="Calibri"/>
              <a:sym typeface="Calibri"/>
            </a:endParaRPr>
          </a:p>
          <a:p>
            <a:pPr marL="342900" marR="0" lvl="1" indent="-342900" algn="l" rtl="0">
              <a:lnSpc>
                <a:spcPct val="90000"/>
              </a:lnSpc>
              <a:spcBef>
                <a:spcPts val="24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Financial &amp; technical assistance with</a:t>
            </a:r>
            <a:r>
              <a:rPr lang="en-US" sz="2200" dirty="0">
                <a:solidFill>
                  <a:schemeClr val="dk1"/>
                </a:solidFill>
                <a:latin typeface="Calibri"/>
                <a:ea typeface="Calibri"/>
                <a:cs typeface="Calibri"/>
                <a:sym typeface="Calibri"/>
              </a:rPr>
              <a:t> </a:t>
            </a:r>
            <a:r>
              <a:rPr lang="en-US" sz="2200" b="0" i="0" u="none" strike="noStrike" cap="none" dirty="0">
                <a:solidFill>
                  <a:schemeClr val="dk1"/>
                </a:solidFill>
                <a:latin typeface="Calibri"/>
                <a:ea typeface="Calibri"/>
                <a:cs typeface="Calibri"/>
                <a:sym typeface="Calibri"/>
              </a:rPr>
              <a:t>WHO </a:t>
            </a:r>
            <a:r>
              <a:rPr lang="en-US" sz="2200" dirty="0">
                <a:solidFill>
                  <a:schemeClr val="dk1"/>
                </a:solidFill>
                <a:latin typeface="Calibri"/>
                <a:ea typeface="Calibri"/>
                <a:cs typeface="Calibri"/>
                <a:sym typeface="Calibri"/>
              </a:rPr>
              <a:t>Prequalification</a:t>
            </a:r>
            <a:r>
              <a:rPr lang="en-US" sz="2200" b="0" i="0" u="none" strike="noStrike" cap="none" dirty="0">
                <a:solidFill>
                  <a:schemeClr val="dk1"/>
                </a:solidFill>
                <a:latin typeface="Calibri"/>
                <a:ea typeface="Calibri"/>
                <a:cs typeface="Calibri"/>
                <a:sym typeface="Calibri"/>
              </a:rPr>
              <a:t> </a:t>
            </a:r>
            <a:r>
              <a:rPr lang="en-US" sz="2200" dirty="0">
                <a:solidFill>
                  <a:schemeClr val="dk1"/>
                </a:solidFill>
                <a:latin typeface="Calibri"/>
                <a:ea typeface="Calibri"/>
                <a:cs typeface="Calibri"/>
                <a:sym typeface="Calibri"/>
              </a:rPr>
              <a:t>applications</a:t>
            </a:r>
            <a:endParaRPr sz="2200" b="0" i="0" u="none" strike="noStrike" cap="none" dirty="0">
              <a:solidFill>
                <a:schemeClr val="dk1"/>
              </a:solidFill>
              <a:latin typeface="Calibri"/>
              <a:ea typeface="Calibri"/>
              <a:cs typeface="Calibri"/>
              <a:sym typeface="Calibri"/>
            </a:endParaRPr>
          </a:p>
          <a:p>
            <a:pPr marL="342900" marR="0" lvl="1" indent="-342900" algn="l" rtl="0">
              <a:lnSpc>
                <a:spcPct val="90000"/>
              </a:lnSpc>
              <a:spcBef>
                <a:spcPts val="24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Provide key market intel to manufacturers</a:t>
            </a:r>
            <a:endParaRPr sz="2200" b="0" i="0" u="none" strike="noStrike" cap="none" dirty="0">
              <a:solidFill>
                <a:schemeClr val="dk1"/>
              </a:solidFill>
              <a:latin typeface="Calibri"/>
              <a:ea typeface="Calibri"/>
              <a:cs typeface="Calibri"/>
              <a:sym typeface="Calibri"/>
            </a:endParaRPr>
          </a:p>
          <a:p>
            <a:pPr marL="342900" marR="0" lvl="1" indent="-342900" algn="l" rtl="0">
              <a:lnSpc>
                <a:spcPct val="90000"/>
              </a:lnSpc>
              <a:spcBef>
                <a:spcPts val="240"/>
              </a:spcBef>
              <a:spcAft>
                <a:spcPts val="0"/>
              </a:spcAft>
              <a:buClr>
                <a:schemeClr val="dk1"/>
              </a:buClr>
              <a:buSzPts val="1600"/>
              <a:buFont typeface="Arial" panose="020B0604020202020204" pitchFamily="34" charset="0"/>
              <a:buChar char="•"/>
            </a:pPr>
            <a:r>
              <a:rPr lang="en-US" sz="2200" b="0" i="0" u="none" strike="noStrike" cap="none" dirty="0">
                <a:solidFill>
                  <a:schemeClr val="dk1"/>
                </a:solidFill>
                <a:latin typeface="Calibri"/>
                <a:ea typeface="Calibri"/>
                <a:cs typeface="Calibri"/>
                <a:sym typeface="Calibri"/>
              </a:rPr>
              <a:t>Access to capital expenditure</a:t>
            </a:r>
            <a:endParaRPr sz="2200" dirty="0"/>
          </a:p>
        </p:txBody>
      </p:sp>
    </p:spTree>
    <p:extLst>
      <p:ext uri="{BB962C8B-B14F-4D97-AF65-F5344CB8AC3E}">
        <p14:creationId xmlns:p14="http://schemas.microsoft.com/office/powerpoint/2010/main" val="400962135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211</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Global diagnostics facility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Diagnostics Facility (GDxF)</dc:title>
  <dc:creator>Agrata Sharma</dc:creator>
  <cp:lastModifiedBy>Sharonann Lynch</cp:lastModifiedBy>
  <cp:revision>6</cp:revision>
  <dcterms:created xsi:type="dcterms:W3CDTF">2023-05-02T02:35:28Z</dcterms:created>
  <dcterms:modified xsi:type="dcterms:W3CDTF">2023-05-03T10:23:41Z</dcterms:modified>
</cp:coreProperties>
</file>