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sldIdLst>
    <p:sldId id="256" r:id="rId2"/>
    <p:sldId id="268" r:id="rId3"/>
    <p:sldId id="267" r:id="rId4"/>
    <p:sldId id="260" r:id="rId5"/>
    <p:sldId id="272" r:id="rId6"/>
    <p:sldId id="258" r:id="rId7"/>
    <p:sldId id="271" r:id="rId8"/>
    <p:sldId id="266" r:id="rId9"/>
    <p:sldId id="270" r:id="rId10"/>
    <p:sldId id="264" r:id="rId11"/>
    <p:sldId id="265" r:id="rId12"/>
  </p:sldIdLst>
  <p:sldSz cx="12192000" cy="6858000"/>
  <p:notesSz cx="6796088" cy="9929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h8sJwK74+ObSN3nYoEhQXhaBPo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54803" autoAdjust="0"/>
  </p:normalViewPr>
  <p:slideViewPr>
    <p:cSldViewPr snapToGrid="0">
      <p:cViewPr varScale="1">
        <p:scale>
          <a:sx n="79" d="100"/>
          <a:sy n="79" d="100"/>
        </p:scale>
        <p:origin x="88" y="28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4971" cy="4982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49545" y="0"/>
            <a:ext cx="2944971" cy="49821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420688" y="1241425"/>
            <a:ext cx="5954712"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609" y="4778722"/>
            <a:ext cx="5436870" cy="39098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1" y="9431600"/>
            <a:ext cx="2944971" cy="4982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49545" y="9431600"/>
            <a:ext cx="2944971"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Malgun Gothic"/>
                <a:ea typeface="Malgun Gothic"/>
                <a:cs typeface="Malgun Gothic"/>
                <a:sym typeface="Malgun Gothic"/>
              </a:rPr>
              <a:t>‹#›</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0688" y="1241425"/>
            <a:ext cx="5954712"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609" y="4778722"/>
            <a:ext cx="543687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Thank you, </a:t>
            </a:r>
            <a:r>
              <a:rPr lang="en-US" dirty="0" err="1"/>
              <a:t>Sharonann</a:t>
            </a:r>
            <a:r>
              <a:rPr lang="en-US" dirty="0"/>
              <a:t>.</a:t>
            </a:r>
          </a:p>
          <a:p>
            <a:pPr marL="0" lvl="0" indent="0" algn="l" rtl="0">
              <a:spcBef>
                <a:spcPts val="0"/>
              </a:spcBef>
              <a:spcAft>
                <a:spcPts val="0"/>
              </a:spcAft>
              <a:buNone/>
            </a:pPr>
            <a:r>
              <a:rPr lang="en-US" dirty="0"/>
              <a:t>Let me share ‘</a:t>
            </a:r>
            <a:r>
              <a:rPr lang="en-US" b="1" dirty="0"/>
              <a:t>my version’</a:t>
            </a:r>
            <a:r>
              <a:rPr lang="en-US" dirty="0"/>
              <a:t> of civil society perspective</a:t>
            </a:r>
            <a:r>
              <a:rPr lang="en-US" altLang="ko-KR" dirty="0"/>
              <a:t>s</a:t>
            </a:r>
            <a:r>
              <a:rPr lang="en-US" dirty="0"/>
              <a:t> on “local production of medical tools in LMICs.”</a:t>
            </a:r>
          </a:p>
        </p:txBody>
      </p:sp>
      <p:sp>
        <p:nvSpPr>
          <p:cNvPr id="87" name="Google Shape;87;p1:notes"/>
          <p:cNvSpPr txBox="1">
            <a:spLocks noGrp="1"/>
          </p:cNvSpPr>
          <p:nvPr>
            <p:ph type="sldNum" idx="12"/>
          </p:nvPr>
        </p:nvSpPr>
        <p:spPr>
          <a:xfrm>
            <a:off x="3849545" y="9431600"/>
            <a:ext cx="2944971"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79609" y="4778722"/>
            <a:ext cx="543687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420688" y="1241425"/>
            <a:ext cx="5954712"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79609" y="4778722"/>
            <a:ext cx="543687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420688" y="1241425"/>
            <a:ext cx="5954712"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altLang="ko-KR" dirty="0"/>
              <a:t>The reason why we, as </a:t>
            </a:r>
            <a:r>
              <a:rPr lang="en-US" altLang="ko-KR" dirty="0" err="1"/>
              <a:t>Unitaid</a:t>
            </a:r>
            <a:r>
              <a:rPr lang="en-US" altLang="ko-KR" dirty="0"/>
              <a:t> NGO Delegation, organized this webinar was that there was no landscape by nobody on this popular subject. </a:t>
            </a:r>
          </a:p>
          <a:p>
            <a:pPr marL="0" lvl="0" indent="0" algn="l" rtl="0">
              <a:spcBef>
                <a:spcPts val="0"/>
              </a:spcBef>
              <a:spcAft>
                <a:spcPts val="0"/>
              </a:spcAft>
              <a:buClr>
                <a:schemeClr val="dk1"/>
              </a:buClr>
              <a:buSzPts val="1200"/>
              <a:buFont typeface="Arial"/>
              <a:buNone/>
            </a:pPr>
            <a:r>
              <a:rPr lang="en-US" altLang="ko-KR" dirty="0"/>
              <a:t>Each party deals with its own initiative only, and there are different, even contradicting, interests behind the scenes.</a:t>
            </a:r>
          </a:p>
          <a:p>
            <a:pPr marL="0" lvl="0" indent="0" algn="l" rtl="0">
              <a:spcBef>
                <a:spcPts val="0"/>
              </a:spcBef>
              <a:spcAft>
                <a:spcPts val="0"/>
              </a:spcAft>
              <a:buClr>
                <a:schemeClr val="dk1"/>
              </a:buClr>
              <a:buSzPts val="1200"/>
              <a:buFont typeface="Arial"/>
              <a:buNone/>
            </a:pPr>
            <a:endParaRPr lang="en-US" altLang="ko-KR" dirty="0"/>
          </a:p>
          <a:p>
            <a:pPr marL="0" lvl="0" indent="0" algn="l" rtl="0">
              <a:spcBef>
                <a:spcPts val="0"/>
              </a:spcBef>
              <a:spcAft>
                <a:spcPts val="0"/>
              </a:spcAft>
              <a:buClr>
                <a:schemeClr val="dk1"/>
              </a:buClr>
              <a:buSzPts val="1200"/>
              <a:buFont typeface="Arial"/>
              <a:buNone/>
            </a:pPr>
            <a:r>
              <a:rPr lang="en-US" altLang="ko-KR" dirty="0"/>
              <a:t>Local production has been on the plate by the UN and other multilateral agencies even before Covid. UNCTAD and UNIDO have tried to promote and support local production; while World Bank and WHO, have not been clear or have even advised against local production in LMICs.</a:t>
            </a:r>
          </a:p>
          <a:p>
            <a:pPr marL="0" lvl="0" indent="0" algn="l" rtl="0">
              <a:spcBef>
                <a:spcPts val="0"/>
              </a:spcBef>
              <a:spcAft>
                <a:spcPts val="0"/>
              </a:spcAft>
              <a:buClr>
                <a:schemeClr val="dk1"/>
              </a:buClr>
              <a:buSzPts val="1200"/>
              <a:buFont typeface="Arial"/>
              <a:buNone/>
            </a:pPr>
            <a:endParaRPr lang="en-US" altLang="ko-KR" dirty="0"/>
          </a:p>
          <a:p>
            <a:pPr marL="0" lvl="0" indent="0" algn="l" rtl="0">
              <a:spcBef>
                <a:spcPts val="0"/>
              </a:spcBef>
              <a:spcAft>
                <a:spcPts val="0"/>
              </a:spcAft>
              <a:buClr>
                <a:schemeClr val="dk1"/>
              </a:buClr>
              <a:buSzPts val="1200"/>
              <a:buFont typeface="Arial"/>
              <a:buNone/>
            </a:pPr>
            <a:r>
              <a:rPr lang="en-US" altLang="ko-KR" dirty="0"/>
              <a:t>Since the pandemic, local production has been revitalized due to global supply chain disruption and, specifically, vaccine nationalism.</a:t>
            </a:r>
          </a:p>
          <a:p>
            <a:pPr marL="0" lvl="0" indent="0" algn="l" rtl="0">
              <a:spcBef>
                <a:spcPts val="0"/>
              </a:spcBef>
              <a:spcAft>
                <a:spcPts val="0"/>
              </a:spcAft>
              <a:buClr>
                <a:schemeClr val="dk1"/>
              </a:buClr>
              <a:buSzPts val="1200"/>
              <a:buFont typeface="Arial"/>
              <a:buNone/>
            </a:pPr>
            <a:r>
              <a:rPr lang="en-US" altLang="ko-KR" dirty="0"/>
              <a:t>Not only the multilateral agencies but there have also been regional initiatives, namely by and for Africa, as well as by ‘partnership organizations’ like Global Fund and Gavi, which have strong purchasing power in the medical tools market in LMICs. </a:t>
            </a:r>
          </a:p>
          <a:p>
            <a:pPr marL="0" lvl="0" indent="0" algn="l" rtl="0">
              <a:spcBef>
                <a:spcPts val="0"/>
              </a:spcBef>
              <a:spcAft>
                <a:spcPts val="0"/>
              </a:spcAft>
              <a:buClr>
                <a:schemeClr val="dk1"/>
              </a:buClr>
              <a:buSzPts val="1200"/>
              <a:buFont typeface="Arial"/>
              <a:buNone/>
            </a:pPr>
            <a:endParaRPr lang="en-US" altLang="ko-KR" dirty="0"/>
          </a:p>
          <a:p>
            <a:pPr marL="0" lvl="0" indent="0" algn="l" rtl="0">
              <a:spcBef>
                <a:spcPts val="0"/>
              </a:spcBef>
              <a:spcAft>
                <a:spcPts val="0"/>
              </a:spcAft>
              <a:buClr>
                <a:schemeClr val="dk1"/>
              </a:buClr>
              <a:buSzPts val="1200"/>
              <a:buFont typeface="Arial"/>
              <a:buNone/>
            </a:pPr>
            <a:r>
              <a:rPr lang="en-US" altLang="ko-KR" dirty="0"/>
              <a:t>There have also been national initiatives of course, before and after Covid.</a:t>
            </a:r>
          </a:p>
        </p:txBody>
      </p:sp>
      <p:sp>
        <p:nvSpPr>
          <p:cNvPr id="4" name="슬라이드 번호 개체 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Malgun Gothic"/>
                <a:ea typeface="Malgun Gothic"/>
                <a:cs typeface="Malgun Gothic"/>
                <a:sym typeface="Malgun Gothic"/>
              </a:rPr>
              <a:t>2</a:t>
            </a:fld>
            <a:endParaRPr lang="en-US" sz="1200" b="0" i="0" u="none" strike="noStrike" cap="none">
              <a:solidFill>
                <a:schemeClr val="dk1"/>
              </a:solidFill>
              <a:latin typeface="Malgun Gothic"/>
              <a:ea typeface="Malgun Gothic"/>
              <a:cs typeface="Malgun Gothic"/>
              <a:sym typeface="Malgun Gothic"/>
            </a:endParaRPr>
          </a:p>
        </p:txBody>
      </p:sp>
    </p:spTree>
    <p:extLst>
      <p:ext uri="{BB962C8B-B14F-4D97-AF65-F5344CB8AC3E}">
        <p14:creationId xmlns:p14="http://schemas.microsoft.com/office/powerpoint/2010/main" val="88860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420688" y="1241425"/>
            <a:ext cx="5954712"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79609" y="4778722"/>
            <a:ext cx="543687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ltLang="ko-KR" dirty="0"/>
              <a:t>In this presentation, I would like to focus on the political economy of local production instead of its technical aspects. Meaning that I would not prescribe detailed action plans, but rather criticize the interests, ideologies, and power behind the ongoing local production initiatives.</a:t>
            </a:r>
          </a:p>
          <a:p>
            <a:pPr marL="0" lvl="0" indent="0" algn="l" rtl="0">
              <a:spcBef>
                <a:spcPts val="0"/>
              </a:spcBef>
              <a:spcAft>
                <a:spcPts val="0"/>
              </a:spcAft>
              <a:buClr>
                <a:schemeClr val="dk1"/>
              </a:buClr>
              <a:buSzPts val="1200"/>
              <a:buFont typeface="Arial"/>
              <a:buNone/>
            </a:pPr>
            <a:endParaRPr lang="en-US" altLang="ko-KR" dirty="0"/>
          </a:p>
          <a:p>
            <a:pPr marL="0" lvl="0" indent="0" algn="l" rtl="0">
              <a:spcBef>
                <a:spcPts val="0"/>
              </a:spcBef>
              <a:spcAft>
                <a:spcPts val="0"/>
              </a:spcAft>
              <a:buClr>
                <a:schemeClr val="dk1"/>
              </a:buClr>
              <a:buSzPts val="1200"/>
              <a:buFont typeface="Arial"/>
              <a:buNone/>
            </a:pPr>
            <a:r>
              <a:rPr lang="en-US" altLang="ko-KR" dirty="0"/>
              <a:t>There are tensions between different interests, and this leads to questions about principles of local production from civil society perspectives.</a:t>
            </a:r>
          </a:p>
          <a:p>
            <a:pPr marL="0" lvl="0" indent="0" algn="l" rtl="0">
              <a:spcBef>
                <a:spcPts val="0"/>
              </a:spcBef>
              <a:spcAft>
                <a:spcPts val="0"/>
              </a:spcAft>
              <a:buClr>
                <a:schemeClr val="dk1"/>
              </a:buClr>
              <a:buSzPts val="1200"/>
              <a:buFont typeface="Arial"/>
              <a:buNone/>
            </a:pPr>
            <a:endParaRPr lang="en-US" altLang="ko-KR" dirty="0"/>
          </a:p>
          <a:p>
            <a:pPr marL="0" lvl="0" indent="0" algn="l" rtl="0">
              <a:spcBef>
                <a:spcPts val="0"/>
              </a:spcBef>
              <a:spcAft>
                <a:spcPts val="0"/>
              </a:spcAft>
              <a:buClr>
                <a:schemeClr val="dk1"/>
              </a:buClr>
              <a:buSzPts val="1200"/>
              <a:buFont typeface="Arial"/>
              <a:buNone/>
            </a:pPr>
            <a:r>
              <a:rPr lang="en-US" altLang="ko-KR" dirty="0"/>
              <a:t>As we’ve so far listened to the perspectives of civil society and like-minded parties, let us listen to the voice of others.</a:t>
            </a:r>
          </a:p>
        </p:txBody>
      </p:sp>
      <p:sp>
        <p:nvSpPr>
          <p:cNvPr id="97" name="Google Shape;97;p2:notes"/>
          <p:cNvSpPr txBox="1">
            <a:spLocks noGrp="1"/>
          </p:cNvSpPr>
          <p:nvPr>
            <p:ph type="sldNum" idx="12"/>
          </p:nvPr>
        </p:nvSpPr>
        <p:spPr>
          <a:xfrm>
            <a:off x="3849545" y="9431600"/>
            <a:ext cx="2944971"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690927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420688" y="1241425"/>
            <a:ext cx="5954712"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79609" y="4778722"/>
            <a:ext cx="543687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ko-KR" dirty="0"/>
              <a:t>First, let us listen to the voice of the world bank before Covid. </a:t>
            </a:r>
          </a:p>
          <a:p>
            <a:pPr marL="0" lvl="0" indent="0" algn="l" rtl="0">
              <a:spcBef>
                <a:spcPts val="0"/>
              </a:spcBef>
              <a:spcAft>
                <a:spcPts val="0"/>
              </a:spcAft>
              <a:buNone/>
            </a:pPr>
            <a:endParaRPr lang="en-US" altLang="ko-KR" dirty="0"/>
          </a:p>
          <a:p>
            <a:pPr marL="0" lvl="0" indent="0" algn="l" rtl="0">
              <a:spcBef>
                <a:spcPts val="0"/>
              </a:spcBef>
              <a:spcAft>
                <a:spcPts val="0"/>
              </a:spcAft>
              <a:buNone/>
            </a:pPr>
            <a:r>
              <a:rPr lang="en-US" altLang="ko-KR" dirty="0"/>
              <a:t>World Bank published a monumental report in 2005 on local production. This is 18 years ago, but the arguments presented in the report are still repeated now.</a:t>
            </a:r>
          </a:p>
          <a:p>
            <a:pPr marL="0" lvl="0" indent="0" algn="l" rtl="0">
              <a:spcBef>
                <a:spcPts val="0"/>
              </a:spcBef>
              <a:spcAft>
                <a:spcPts val="0"/>
              </a:spcAft>
              <a:buNone/>
            </a:pPr>
            <a:endParaRPr lang="en-US" altLang="ko-KR" dirty="0"/>
          </a:p>
          <a:p>
            <a:pPr marL="0" lvl="0" indent="0" algn="l" rtl="0">
              <a:spcBef>
                <a:spcPts val="0"/>
              </a:spcBef>
              <a:spcAft>
                <a:spcPts val="0"/>
              </a:spcAft>
              <a:buNone/>
            </a:pPr>
            <a:r>
              <a:rPr lang="en-US" altLang="ko-KR" dirty="0"/>
              <a:t>The authors said local production makes sense only when it is cheaper than import; with a scale of economy, efficiency</a:t>
            </a:r>
          </a:p>
          <a:p>
            <a:pPr marL="0" lvl="0" indent="0" algn="l" rtl="0">
              <a:spcBef>
                <a:spcPts val="0"/>
              </a:spcBef>
              <a:spcAft>
                <a:spcPts val="0"/>
              </a:spcAft>
              <a:buNone/>
            </a:pPr>
            <a:endParaRPr lang="en-US" altLang="ko-KR" dirty="0"/>
          </a:p>
          <a:p>
            <a:pPr marL="0" lvl="0" indent="0" algn="l" rtl="0">
              <a:spcBef>
                <a:spcPts val="0"/>
              </a:spcBef>
              <a:spcAft>
                <a:spcPts val="0"/>
              </a:spcAft>
              <a:buNone/>
            </a:pPr>
            <a:r>
              <a:rPr lang="en-US" altLang="ko-KR" dirty="0"/>
              <a:t>Even if it is true, based on the Covid experiences, it is also evident that cheaper price is not the only reason for local production</a:t>
            </a:r>
          </a:p>
          <a:p>
            <a:pPr marL="0" lvl="0" indent="0" algn="l" rtl="0">
              <a:spcBef>
                <a:spcPts val="0"/>
              </a:spcBef>
              <a:spcAft>
                <a:spcPts val="0"/>
              </a:spcAft>
              <a:buNone/>
            </a:pPr>
            <a:r>
              <a:rPr lang="en-US" altLang="ko-KR" dirty="0"/>
              <a:t>It has been highlighted that even availability, before affordability, matters; and that </a:t>
            </a:r>
          </a:p>
          <a:p>
            <a:pPr marL="0" lvl="0" indent="0" algn="l" rtl="0">
              <a:spcBef>
                <a:spcPts val="0"/>
              </a:spcBef>
              <a:spcAft>
                <a:spcPts val="0"/>
              </a:spcAft>
              <a:buNone/>
            </a:pPr>
            <a:r>
              <a:rPr lang="en-US" altLang="ko-KR" dirty="0"/>
              <a:t>Right to production, control over production, beyond access, would be key for the pandemic response, not to be dependent on the HICs and TNCs based on those.</a:t>
            </a:r>
          </a:p>
        </p:txBody>
      </p:sp>
      <p:sp>
        <p:nvSpPr>
          <p:cNvPr id="118" name="Google Shape;118;p5:notes"/>
          <p:cNvSpPr txBox="1">
            <a:spLocks noGrp="1"/>
          </p:cNvSpPr>
          <p:nvPr>
            <p:ph type="sldNum" idx="12"/>
          </p:nvPr>
        </p:nvSpPr>
        <p:spPr>
          <a:xfrm>
            <a:off x="3849545" y="9431600"/>
            <a:ext cx="2944971"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420688" y="1241425"/>
            <a:ext cx="5954712"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79609" y="4778722"/>
            <a:ext cx="543687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report also said industrial policy reasons for local production may contradict health policy reasons</a:t>
            </a:r>
          </a:p>
          <a:p>
            <a:pPr marL="0" lvl="0" indent="0" algn="l" rtl="0">
              <a:spcBef>
                <a:spcPts val="0"/>
              </a:spcBef>
              <a:spcAft>
                <a:spcPts val="0"/>
              </a:spcAft>
              <a:buNone/>
            </a:pPr>
            <a:r>
              <a:rPr lang="en-US" altLang="ko-KR" dirty="0"/>
              <a:t>Industrial reasons would include self-sufficiency, less import &amp; more export, industrial development etc.</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Even if it is true, since Covid, not only LMICs but also HICs have tried to implement local production (incl. R&amp;D) and demanded preferential supply accordingly; and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may further concentrate the control over medical tools’ production in a few HICs, which further necessitates LMICs’ local production</a:t>
            </a:r>
            <a:endParaRPr dirty="0"/>
          </a:p>
        </p:txBody>
      </p:sp>
      <p:sp>
        <p:nvSpPr>
          <p:cNvPr id="118" name="Google Shape;118;p5:notes"/>
          <p:cNvSpPr txBox="1">
            <a:spLocks noGrp="1"/>
          </p:cNvSpPr>
          <p:nvPr>
            <p:ph type="sldNum" idx="12"/>
          </p:nvPr>
        </p:nvSpPr>
        <p:spPr>
          <a:xfrm>
            <a:off x="3849545" y="9431600"/>
            <a:ext cx="2944971"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64327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420688" y="1241425"/>
            <a:ext cx="5954712"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79609" y="4778722"/>
            <a:ext cx="543687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ko-KR" dirty="0"/>
              <a:t>Next, </a:t>
            </a:r>
            <a:r>
              <a:rPr lang="en-US" dirty="0"/>
              <a:t>International Federation of Pharmaceutical Manufacturers and Associations (IFPMA) recently published a report titled &lt;The Changing Landscape on Access to Medicines&gt;. There is a chapter on access to medicines and IP and a sub-chapter of it on local production.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industry says local production is feasible only if countries meet adequate technical expertise, reliable quality controls, appropriate legal and financial frameworks, and a viable market. And in this case, they say, local production reflects the commercial business model of the pharmaceutical industry.</a:t>
            </a:r>
          </a:p>
          <a:p>
            <a:pPr marL="0" lvl="0" indent="0" algn="l" rtl="0">
              <a:spcBef>
                <a:spcPts val="0"/>
              </a:spcBef>
              <a:spcAft>
                <a:spcPts val="0"/>
              </a:spcAft>
              <a:buNone/>
            </a:pPr>
            <a:r>
              <a:rPr lang="en-US" dirty="0"/>
              <a:t>The report also says local production is extremely challenging when countries do not have the local technical know-how or economic scale.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principle, these are man-made, </a:t>
            </a:r>
            <a:r>
              <a:rPr lang="en-US" altLang="ko-KR" dirty="0"/>
              <a:t>and </a:t>
            </a:r>
            <a:r>
              <a:rPr lang="en-US" dirty="0"/>
              <a:t>politically modifiable factors and NOT natural or everlasting enablers &amp; barriers for local production.</a:t>
            </a:r>
          </a:p>
          <a:p>
            <a:pPr marL="0" lvl="0" indent="0" algn="l" rtl="0">
              <a:spcBef>
                <a:spcPts val="0"/>
              </a:spcBef>
              <a:spcAft>
                <a:spcPts val="0"/>
              </a:spcAft>
              <a:buNone/>
            </a:pPr>
            <a:r>
              <a:rPr lang="en-US" dirty="0"/>
              <a:t>Further, </a:t>
            </a:r>
            <a:r>
              <a:rPr lang="en-US" altLang="ko-KR" dirty="0"/>
              <a:t>based on the</a:t>
            </a:r>
            <a:r>
              <a:rPr lang="en-US" dirty="0"/>
              <a:t> Covid experiences, it is evident that the commercial business model has failed </a:t>
            </a:r>
            <a:r>
              <a:rPr lang="en-US" altLang="ko-KR" dirty="0"/>
              <a:t>in delivering the medical tools in LMICs.</a:t>
            </a:r>
            <a:endParaRPr dirty="0"/>
          </a:p>
        </p:txBody>
      </p:sp>
      <p:sp>
        <p:nvSpPr>
          <p:cNvPr id="104" name="Google Shape;104;p3:notes"/>
          <p:cNvSpPr txBox="1">
            <a:spLocks noGrp="1"/>
          </p:cNvSpPr>
          <p:nvPr>
            <p:ph type="sldNum" idx="12"/>
          </p:nvPr>
        </p:nvSpPr>
        <p:spPr>
          <a:xfrm>
            <a:off x="3849545" y="9431600"/>
            <a:ext cx="2944971"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420688" y="1241425"/>
            <a:ext cx="5954712"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79609" y="4778722"/>
            <a:ext cx="543687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More crucially, the report says that most essential medicines are off-patent; so that local production would be possible without undermining the IP system. It further analyses that instead of the IP barrier, lack of local production is more linked to the absence of a viable market; inefficiencies in the regulatory system and the medicines distribution network; and strong political commitment, partnerships, and good procurement.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Again, based on the Covid experiences, it is evident that the current IP system has also failed in delivering medical tools in LMICs; we </a:t>
            </a:r>
            <a:r>
              <a:rPr lang="en-US" altLang="ko-KR" dirty="0"/>
              <a:t>all</a:t>
            </a:r>
            <a:r>
              <a:rPr lang="en-US" dirty="0"/>
              <a:t> understand even government procurement is impossible </a:t>
            </a:r>
            <a:r>
              <a:rPr lang="en-US" altLang="ko-KR" dirty="0"/>
              <a:t>under artificially</a:t>
            </a:r>
            <a:r>
              <a:rPr lang="ko-KR" altLang="en-US" dirty="0"/>
              <a:t> </a:t>
            </a:r>
            <a:r>
              <a:rPr lang="en-US" altLang="ko-KR" dirty="0"/>
              <a:t>limited production</a:t>
            </a:r>
            <a:endParaRPr lang="en-US" dirty="0"/>
          </a:p>
        </p:txBody>
      </p:sp>
      <p:sp>
        <p:nvSpPr>
          <p:cNvPr id="104" name="Google Shape;104;p3:notes"/>
          <p:cNvSpPr txBox="1">
            <a:spLocks noGrp="1"/>
          </p:cNvSpPr>
          <p:nvPr>
            <p:ph type="sldNum" idx="12"/>
          </p:nvPr>
        </p:nvSpPr>
        <p:spPr>
          <a:xfrm>
            <a:off x="3849545" y="9431600"/>
            <a:ext cx="2944971"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69614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Malgun Gothic"/>
                <a:ea typeface="Malgun Gothic"/>
                <a:cs typeface="Malgun Gothic"/>
                <a:sym typeface="Malgun Gothic"/>
              </a:rPr>
              <a:t>8</a:t>
            </a:fld>
            <a:endParaRPr lang="en-US" sz="1200" b="0" i="0" u="none" strike="noStrike" cap="none">
              <a:solidFill>
                <a:schemeClr val="dk1"/>
              </a:solidFill>
              <a:latin typeface="Malgun Gothic"/>
              <a:ea typeface="Malgun Gothic"/>
              <a:cs typeface="Malgun Gothic"/>
              <a:sym typeface="Malgun Gothic"/>
            </a:endParaRPr>
          </a:p>
        </p:txBody>
      </p:sp>
    </p:spTree>
    <p:extLst>
      <p:ext uri="{BB962C8B-B14F-4D97-AF65-F5344CB8AC3E}">
        <p14:creationId xmlns:p14="http://schemas.microsoft.com/office/powerpoint/2010/main" val="96049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Malgun Gothic"/>
                <a:ea typeface="Malgun Gothic"/>
                <a:cs typeface="Malgun Gothic"/>
                <a:sym typeface="Malgun Gothic"/>
              </a:rPr>
              <a:t>9</a:t>
            </a:fld>
            <a:endParaRPr lang="en-US" sz="1200" b="0" i="0" u="none" strike="noStrike" cap="none">
              <a:solidFill>
                <a:schemeClr val="dk1"/>
              </a:solidFill>
              <a:latin typeface="Malgun Gothic"/>
              <a:ea typeface="Malgun Gothic"/>
              <a:cs typeface="Malgun Gothic"/>
              <a:sym typeface="Malgun Gothic"/>
            </a:endParaRPr>
          </a:p>
        </p:txBody>
      </p:sp>
    </p:spTree>
    <p:extLst>
      <p:ext uri="{BB962C8B-B14F-4D97-AF65-F5344CB8AC3E}">
        <p14:creationId xmlns:p14="http://schemas.microsoft.com/office/powerpoint/2010/main" val="426716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algun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83A38D9-ACD9-464F-B9E1-E33DD11E8113}" type="datetime1">
              <a:rPr lang="ko-KR" altLang="en-US" smtClean="0"/>
              <a:t>2023-05-03</a:t>
            </a:fld>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Local Production_CS perspectives_Sun Kim</a:t>
            </a:r>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제목 및 세로 텍스트"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0A4B10C8-9C33-4B69-B664-15AB7ABD7325}" type="datetime1">
              <a:rPr lang="ko-KR" altLang="en-US" smtClean="0"/>
              <a:t>2023-05-03</a:t>
            </a:fld>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Local Production_CS perspectives_Sun Kim</a:t>
            </a:r>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세로 제목 및 텍스트"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87AF396-6640-49EF-ADE4-FB295A763269}" type="datetime1">
              <a:rPr lang="ko-KR" altLang="en-US" smtClean="0"/>
              <a:t>2023-05-03</a:t>
            </a:fld>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Local Production_CS perspectives_Sun Kim</a:t>
            </a:r>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25"/>
              </a:spcBef>
              <a:spcAft>
                <a:spcPts val="0"/>
              </a:spcAft>
              <a:buClr>
                <a:schemeClr val="dk1"/>
              </a:buClr>
              <a:buSzPts val="2800"/>
              <a:buChar char="•"/>
              <a:defRPr/>
            </a:lvl1pPr>
            <a:lvl2pPr marL="914400" lvl="1" indent="-381000" algn="l">
              <a:lnSpc>
                <a:spcPct val="125000"/>
              </a:lnSpc>
              <a:spcBef>
                <a:spcPts val="125"/>
              </a:spcBef>
              <a:spcAft>
                <a:spcPts val="0"/>
              </a:spcAft>
              <a:buClr>
                <a:schemeClr val="dk1"/>
              </a:buClr>
              <a:buSzPts val="2400"/>
              <a:buFont typeface="Malgun Gothic"/>
              <a:buChar char="–"/>
              <a:defRPr/>
            </a:lvl2pPr>
            <a:lvl3pPr marL="1371600" lvl="2" indent="-355600" algn="l">
              <a:lnSpc>
                <a:spcPct val="125000"/>
              </a:lnSpc>
              <a:spcBef>
                <a:spcPts val="125"/>
              </a:spcBef>
              <a:spcAft>
                <a:spcPts val="0"/>
              </a:spcAft>
              <a:buClr>
                <a:schemeClr val="dk1"/>
              </a:buClr>
              <a:buSzPts val="2000"/>
              <a:buChar char="•"/>
              <a:defRPr/>
            </a:lvl3pPr>
            <a:lvl4pPr marL="1828800" lvl="3" indent="-342900" algn="l">
              <a:lnSpc>
                <a:spcPct val="125000"/>
              </a:lnSpc>
              <a:spcBef>
                <a:spcPts val="125"/>
              </a:spcBef>
              <a:spcAft>
                <a:spcPts val="0"/>
              </a:spcAft>
              <a:buClr>
                <a:schemeClr val="dk1"/>
              </a:buClr>
              <a:buSzPts val="1800"/>
              <a:buFont typeface="Malgun Gothic"/>
              <a:buChar char="–"/>
              <a:defRPr/>
            </a:lvl4pPr>
            <a:lvl5pPr marL="2286000" lvl="4" indent="-342900" algn="l">
              <a:lnSpc>
                <a:spcPct val="125000"/>
              </a:lnSpc>
              <a:spcBef>
                <a:spcPts val="125"/>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dirty="0"/>
          </a:p>
          <a:p>
            <a:pPr lvl="1"/>
            <a:endParaRPr lang="en-US" dirty="0"/>
          </a:p>
          <a:p>
            <a:pPr lvl="2"/>
            <a:endParaRPr lang="en-US" dirty="0"/>
          </a:p>
          <a:p>
            <a:pPr lvl="3"/>
            <a:endParaRPr dirty="0"/>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7B9F1FC-0727-4DA8-88C4-3589BEF05413}" type="datetime1">
              <a:rPr lang="ko-KR" altLang="en-US" smtClean="0"/>
              <a:t>2023-05-03</a:t>
            </a:fld>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Local Production_CS perspectives_Sun Kim</a:t>
            </a:r>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구역 머리글"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algun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D1E15611-43F6-4E98-94D9-AC3760912BDF}" type="datetime1">
              <a:rPr lang="ko-KR" altLang="en-US" smtClean="0"/>
              <a:t>2023-05-03</a:t>
            </a:fld>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Local Production_CS perspectives_Sun Kim</a:t>
            </a:r>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콘텐츠 2개"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55DB251-0645-485E-84B9-FC75C3A88CEB}" type="datetime1">
              <a:rPr lang="ko-KR" altLang="en-US" smtClean="0"/>
              <a:t>2023-05-03</a:t>
            </a:fld>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Local Production_CS perspectives_Sun Kim</a:t>
            </a:r>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비교"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57DAC11-A64E-4912-876B-029BC856B8CF}" type="datetime1">
              <a:rPr lang="ko-KR" altLang="en-US" smtClean="0"/>
              <a:t>2023-05-03</a:t>
            </a:fld>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Local Production_CS perspectives_Sun Kim</a:t>
            </a:r>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630C9BA-A92B-463D-A2DE-ECA2B6F2E65A}" type="datetime1">
              <a:rPr lang="ko-KR" altLang="en-US" smtClean="0"/>
              <a:t>2023-05-03</a:t>
            </a:fld>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Local Production_CS perspectives_Sun Kim</a:t>
            </a:r>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빈 화면"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DD6651A-5404-417A-89A6-3CCF65DE0BB9}" type="datetime1">
              <a:rPr lang="ko-KR" altLang="en-US" smtClean="0"/>
              <a:t>2023-05-03</a:t>
            </a:fld>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Local Production_CS perspectives_Sun Kim</a:t>
            </a:r>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콘텐츠"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Malgun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E245F2A-84A4-46FF-A04E-452338617AAA}" type="datetime1">
              <a:rPr lang="ko-KR" altLang="en-US" smtClean="0"/>
              <a:t>2023-05-03</a:t>
            </a:fld>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Local Production_CS perspectives_Sun Kim</a:t>
            </a:r>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캡션 있는 그림"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Malgun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FE2C9F8-E65F-4337-95FD-6F69F95C3DB3}" type="datetime1">
              <a:rPr lang="ko-KR" altLang="en-US" smtClean="0"/>
              <a:t>2023-05-03</a:t>
            </a:fld>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Local Production_CS perspectives_Sun Kim</a:t>
            </a:r>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400"/>
              <a:buFont typeface="Malgun Gothic"/>
              <a:buNone/>
              <a:defRPr sz="4400" b="0" i="0" u="none" strike="noStrike" cap="none">
                <a:solidFill>
                  <a:schemeClr val="dk1"/>
                </a:solidFill>
                <a:latin typeface="Malgun Gothic"/>
                <a:ea typeface="Malgun Gothic"/>
                <a:cs typeface="Malgun Gothic"/>
                <a:sym typeface="Malgu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algun Gothic"/>
                <a:ea typeface="Malgun Gothic"/>
                <a:cs typeface="Malgun Gothic"/>
                <a:sym typeface="Malgun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algun Gothic"/>
                <a:ea typeface="Malgun Gothic"/>
                <a:cs typeface="Malgun Gothic"/>
                <a:sym typeface="Malgun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9pPr>
          </a:lstStyle>
          <a:p>
            <a:endParaRPr dirty="0"/>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fld id="{8B19B21A-9282-4482-A576-022E90EB0055}" type="datetime1">
              <a:rPr lang="ko-KR" altLang="en-US" smtClean="0"/>
              <a:t>2023-05-03</a:t>
            </a:fld>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r>
              <a:rPr lang="en-US"/>
              <a:t>Local Production_CS perspectives_Sun Kim</a:t>
            </a:r>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algun Gothic"/>
                <a:ea typeface="Malgun Gothic"/>
                <a:cs typeface="Malgun Gothic"/>
                <a:sym typeface="Malgun Gothic"/>
              </a:defRPr>
            </a:lvl1pPr>
            <a:lvl2pPr marL="0" marR="0" lvl="1" indent="0" algn="r" rtl="0">
              <a:spcBef>
                <a:spcPts val="0"/>
              </a:spcBef>
              <a:buNone/>
              <a:defRPr sz="1200" b="0" i="0" u="none" strike="noStrike" cap="none">
                <a:solidFill>
                  <a:srgbClr val="888888"/>
                </a:solidFill>
                <a:latin typeface="Malgun Gothic"/>
                <a:ea typeface="Malgun Gothic"/>
                <a:cs typeface="Malgun Gothic"/>
                <a:sym typeface="Malgun Gothic"/>
              </a:defRPr>
            </a:lvl2pPr>
            <a:lvl3pPr marL="0" marR="0" lvl="2" indent="0" algn="r" rtl="0">
              <a:spcBef>
                <a:spcPts val="0"/>
              </a:spcBef>
              <a:buNone/>
              <a:defRPr sz="1200" b="0" i="0" u="none" strike="noStrike" cap="none">
                <a:solidFill>
                  <a:srgbClr val="888888"/>
                </a:solidFill>
                <a:latin typeface="Malgun Gothic"/>
                <a:ea typeface="Malgun Gothic"/>
                <a:cs typeface="Malgun Gothic"/>
                <a:sym typeface="Malgun Gothic"/>
              </a:defRPr>
            </a:lvl3pPr>
            <a:lvl4pPr marL="0" marR="0" lvl="3" indent="0" algn="r" rtl="0">
              <a:spcBef>
                <a:spcPts val="0"/>
              </a:spcBef>
              <a:buNone/>
              <a:defRPr sz="1200" b="0" i="0" u="none" strike="noStrike" cap="none">
                <a:solidFill>
                  <a:srgbClr val="888888"/>
                </a:solidFill>
                <a:latin typeface="Malgun Gothic"/>
                <a:ea typeface="Malgun Gothic"/>
                <a:cs typeface="Malgun Gothic"/>
                <a:sym typeface="Malgun Gothic"/>
              </a:defRPr>
            </a:lvl4pPr>
            <a:lvl5pPr marL="0" marR="0" lvl="4" indent="0" algn="r" rtl="0">
              <a:spcBef>
                <a:spcPts val="0"/>
              </a:spcBef>
              <a:buNone/>
              <a:defRPr sz="1200" b="0" i="0" u="none" strike="noStrike" cap="none">
                <a:solidFill>
                  <a:srgbClr val="888888"/>
                </a:solidFill>
                <a:latin typeface="Malgun Gothic"/>
                <a:ea typeface="Malgun Gothic"/>
                <a:cs typeface="Malgun Gothic"/>
                <a:sym typeface="Malgun Gothic"/>
              </a:defRPr>
            </a:lvl5pPr>
            <a:lvl6pPr marL="0" marR="0" lvl="5" indent="0" algn="r" rtl="0">
              <a:spcBef>
                <a:spcPts val="0"/>
              </a:spcBef>
              <a:buNone/>
              <a:defRPr sz="1200" b="0" i="0" u="none" strike="noStrike" cap="none">
                <a:solidFill>
                  <a:srgbClr val="888888"/>
                </a:solidFill>
                <a:latin typeface="Malgun Gothic"/>
                <a:ea typeface="Malgun Gothic"/>
                <a:cs typeface="Malgun Gothic"/>
                <a:sym typeface="Malgun Gothic"/>
              </a:defRPr>
            </a:lvl6pPr>
            <a:lvl7pPr marL="0" marR="0" lvl="6" indent="0" algn="r" rtl="0">
              <a:spcBef>
                <a:spcPts val="0"/>
              </a:spcBef>
              <a:buNone/>
              <a:defRPr sz="1200" b="0" i="0" u="none" strike="noStrike" cap="none">
                <a:solidFill>
                  <a:srgbClr val="888888"/>
                </a:solidFill>
                <a:latin typeface="Malgun Gothic"/>
                <a:ea typeface="Malgun Gothic"/>
                <a:cs typeface="Malgun Gothic"/>
                <a:sym typeface="Malgun Gothic"/>
              </a:defRPr>
            </a:lvl7pPr>
            <a:lvl8pPr marL="0" marR="0" lvl="7" indent="0" algn="r" rtl="0">
              <a:spcBef>
                <a:spcPts val="0"/>
              </a:spcBef>
              <a:buNone/>
              <a:defRPr sz="1200" b="0" i="0" u="none" strike="noStrike" cap="none">
                <a:solidFill>
                  <a:srgbClr val="888888"/>
                </a:solidFill>
                <a:latin typeface="Malgun Gothic"/>
                <a:ea typeface="Malgun Gothic"/>
                <a:cs typeface="Malgun Gothic"/>
                <a:sym typeface="Malgun Gothic"/>
              </a:defRPr>
            </a:lvl8pPr>
            <a:lvl9pPr marL="0" marR="0" lvl="8" indent="0" algn="r" rtl="0">
              <a:spcBef>
                <a:spcPts val="0"/>
              </a:spcBef>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unkim@phmovement.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Malgun Gothic"/>
              <a:buNone/>
            </a:pPr>
            <a:r>
              <a:rPr lang="en-US" dirty="0"/>
              <a:t>Civil society perspectives:</a:t>
            </a:r>
            <a:br>
              <a:rPr lang="en-US" dirty="0"/>
            </a:br>
            <a:r>
              <a:rPr lang="en-US" sz="4000" dirty="0"/>
              <a:t>principles, tensions, and call to action</a:t>
            </a:r>
            <a:endParaRPr dirty="0"/>
          </a:p>
        </p:txBody>
      </p:sp>
      <p:sp>
        <p:nvSpPr>
          <p:cNvPr id="90" name="Google Shape;9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Sun Kim</a:t>
            </a:r>
            <a:endParaRPr/>
          </a:p>
          <a:p>
            <a:pPr marL="0" lvl="0" indent="0" algn="ctr" rtl="0">
              <a:lnSpc>
                <a:spcPct val="90000"/>
              </a:lnSpc>
              <a:spcBef>
                <a:spcPts val="1000"/>
              </a:spcBef>
              <a:spcAft>
                <a:spcPts val="0"/>
              </a:spcAft>
              <a:buClr>
                <a:schemeClr val="dk1"/>
              </a:buClr>
              <a:buSzPts val="2400"/>
              <a:buNone/>
            </a:pPr>
            <a:r>
              <a:rPr lang="en-US"/>
              <a:t>People’s Health Institute</a:t>
            </a:r>
            <a:endParaRPr/>
          </a:p>
          <a:p>
            <a:pPr marL="0" lvl="0" indent="0" algn="ctr" rtl="0">
              <a:lnSpc>
                <a:spcPct val="90000"/>
              </a:lnSpc>
              <a:spcBef>
                <a:spcPts val="1000"/>
              </a:spcBef>
              <a:spcAft>
                <a:spcPts val="0"/>
              </a:spcAft>
              <a:buClr>
                <a:schemeClr val="dk1"/>
              </a:buClr>
              <a:buSzPts val="2400"/>
              <a:buNone/>
            </a:pPr>
            <a:r>
              <a:rPr lang="en-US"/>
              <a:t>People’s Health Movement Korea</a:t>
            </a:r>
            <a:endParaRPr/>
          </a:p>
        </p:txBody>
      </p:sp>
      <p:pic>
        <p:nvPicPr>
          <p:cNvPr id="91" name="Google Shape;91;p1"/>
          <p:cNvPicPr preferRelativeResize="0"/>
          <p:nvPr/>
        </p:nvPicPr>
        <p:blipFill rotWithShape="1">
          <a:blip r:embed="rId3">
            <a:alphaModFix/>
          </a:blip>
          <a:srcRect t="21163" b="20179"/>
          <a:stretch/>
        </p:blipFill>
        <p:spPr>
          <a:xfrm>
            <a:off x="7591778" y="283493"/>
            <a:ext cx="4600222" cy="1517798"/>
          </a:xfrm>
          <a:prstGeom prst="rect">
            <a:avLst/>
          </a:prstGeom>
          <a:noFill/>
          <a:ln>
            <a:noFill/>
          </a:ln>
        </p:spPr>
      </p:pic>
      <p:pic>
        <p:nvPicPr>
          <p:cNvPr id="92" name="Google Shape;92;p1"/>
          <p:cNvPicPr preferRelativeResize="0"/>
          <p:nvPr/>
        </p:nvPicPr>
        <p:blipFill rotWithShape="1">
          <a:blip r:embed="rId4">
            <a:alphaModFix/>
          </a:blip>
          <a:srcRect/>
          <a:stretch/>
        </p:blipFill>
        <p:spPr>
          <a:xfrm>
            <a:off x="628308" y="330683"/>
            <a:ext cx="2962662" cy="1423419"/>
          </a:xfrm>
          <a:prstGeom prst="rect">
            <a:avLst/>
          </a:prstGeom>
          <a:noFill/>
          <a:ln>
            <a:noFill/>
          </a:ln>
        </p:spPr>
      </p:pic>
      <p:sp>
        <p:nvSpPr>
          <p:cNvPr id="93" name="Google Shape;93;p1"/>
          <p:cNvSpPr txBox="1"/>
          <p:nvPr/>
        </p:nvSpPr>
        <p:spPr>
          <a:xfrm>
            <a:off x="1602827" y="4918745"/>
            <a:ext cx="9144000" cy="16557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000"/>
              <a:buFont typeface="Arial"/>
              <a:buNone/>
            </a:pPr>
            <a:endParaRPr sz="2000" b="0" i="0" u="none" strike="noStrike" cap="none" dirty="0">
              <a:solidFill>
                <a:schemeClr val="dk1"/>
              </a:solidFill>
              <a:latin typeface="Malgun Gothic"/>
              <a:ea typeface="Malgun Gothic"/>
              <a:cs typeface="Malgun Gothic"/>
              <a:sym typeface="Malgun Gothic"/>
            </a:endParaRPr>
          </a:p>
          <a:p>
            <a:pPr marL="0" marR="0" lvl="0" indent="0" algn="ctr" rtl="0">
              <a:lnSpc>
                <a:spcPct val="90000"/>
              </a:lnSpc>
              <a:spcBef>
                <a:spcPts val="1000"/>
              </a:spcBef>
              <a:spcAft>
                <a:spcPts val="0"/>
              </a:spcAft>
              <a:buClr>
                <a:schemeClr val="dk1"/>
              </a:buClr>
              <a:buSzPts val="2000"/>
              <a:buFont typeface="Arial"/>
              <a:buNone/>
            </a:pPr>
            <a:r>
              <a:rPr lang="en-US" sz="2000" b="0" i="0" u="none" strike="noStrike" cap="none" dirty="0">
                <a:solidFill>
                  <a:schemeClr val="dk1"/>
                </a:solidFill>
                <a:latin typeface="Malgun Gothic"/>
                <a:ea typeface="Malgun Gothic"/>
                <a:cs typeface="Malgun Gothic"/>
                <a:sym typeface="Malgun Gothic"/>
              </a:rPr>
              <a:t>Enablers for local production of medical tools in LMICs</a:t>
            </a:r>
            <a:endParaRPr dirty="0"/>
          </a:p>
          <a:p>
            <a:pPr marL="0" marR="0" lvl="0" indent="0" algn="ctr" rtl="0">
              <a:lnSpc>
                <a:spcPct val="90000"/>
              </a:lnSpc>
              <a:spcBef>
                <a:spcPts val="1000"/>
              </a:spcBef>
              <a:spcAft>
                <a:spcPts val="0"/>
              </a:spcAft>
              <a:buClr>
                <a:schemeClr val="dk1"/>
              </a:buClr>
              <a:buSzPts val="2000"/>
              <a:buFont typeface="Arial"/>
              <a:buNone/>
            </a:pPr>
            <a:r>
              <a:rPr lang="en-US" sz="2000" b="0" i="0" u="none" strike="noStrike" cap="none" dirty="0">
                <a:solidFill>
                  <a:schemeClr val="dk1"/>
                </a:solidFill>
                <a:latin typeface="Malgun Gothic"/>
                <a:ea typeface="Malgun Gothic"/>
                <a:cs typeface="Malgun Gothic"/>
                <a:sym typeface="Malgun Gothic"/>
              </a:rPr>
              <a:t>Panel 3: Perspectives and positions: actors’ plans and a call to action</a:t>
            </a:r>
            <a:endParaRPr dirty="0"/>
          </a:p>
          <a:p>
            <a:pPr marL="0" marR="0" lvl="0" indent="0" algn="ctr" rtl="0">
              <a:lnSpc>
                <a:spcPct val="90000"/>
              </a:lnSpc>
              <a:spcBef>
                <a:spcPts val="1000"/>
              </a:spcBef>
              <a:spcAft>
                <a:spcPts val="0"/>
              </a:spcAft>
              <a:buClr>
                <a:schemeClr val="dk1"/>
              </a:buClr>
              <a:buSzPts val="2000"/>
              <a:buFont typeface="Arial"/>
              <a:buNone/>
            </a:pPr>
            <a:r>
              <a:rPr lang="en-US" sz="2000" b="0" i="0" u="none" strike="noStrike" cap="none" dirty="0">
                <a:solidFill>
                  <a:schemeClr val="dk1"/>
                </a:solidFill>
                <a:latin typeface="Malgun Gothic"/>
                <a:ea typeface="Malgun Gothic"/>
                <a:cs typeface="Malgun Gothic"/>
                <a:sym typeface="Malgun Gothic"/>
              </a:rPr>
              <a:t>3 May 2023</a:t>
            </a:r>
            <a:endParaRPr sz="2000" b="0" i="0" u="none" strike="noStrike" cap="none" dirty="0">
              <a:solidFill>
                <a:schemeClr val="dk1"/>
              </a:solidFill>
              <a:latin typeface="Malgun Gothic"/>
              <a:ea typeface="Malgun Gothic"/>
              <a:cs typeface="Malgun Gothic"/>
              <a:sym typeface="Malgun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Malgun Gothic"/>
              <a:buNone/>
            </a:pPr>
            <a:r>
              <a:rPr lang="en-US"/>
              <a:t>Call to action</a:t>
            </a:r>
            <a:endParaRPr/>
          </a:p>
        </p:txBody>
      </p:sp>
      <p:sp>
        <p:nvSpPr>
          <p:cNvPr id="147" name="Google Shape;147;p9"/>
          <p:cNvSpPr txBox="1">
            <a:spLocks noGrp="1"/>
          </p:cNvSpPr>
          <p:nvPr>
            <p:ph type="body" idx="1"/>
          </p:nvPr>
        </p:nvSpPr>
        <p:spPr>
          <a:xfrm>
            <a:off x="838200" y="1825624"/>
            <a:ext cx="10515600" cy="5032375"/>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25000"/>
              </a:lnSpc>
              <a:spcBef>
                <a:spcPts val="0"/>
              </a:spcBef>
              <a:spcAft>
                <a:spcPts val="0"/>
              </a:spcAft>
              <a:buClr>
                <a:schemeClr val="dk1"/>
              </a:buClr>
              <a:buSzPts val="2800"/>
              <a:buChar char="•"/>
            </a:pPr>
            <a:r>
              <a:rPr lang="en-US" dirty="0"/>
              <a:t>To UN agencies (esp. WHO and </a:t>
            </a:r>
            <a:r>
              <a:rPr lang="en-US" dirty="0" err="1"/>
              <a:t>Unitaid</a:t>
            </a:r>
            <a:r>
              <a:rPr lang="en-US" dirty="0"/>
              <a:t>):</a:t>
            </a:r>
          </a:p>
          <a:p>
            <a:pPr marL="800100" lvl="1" indent="-342900">
              <a:spcBef>
                <a:spcPts val="0"/>
              </a:spcBef>
              <a:buSzPts val="2800"/>
              <a:buFont typeface="Malgun Gothic" panose="020B0503020000020004" pitchFamily="50" charset="-127"/>
              <a:buChar char="–"/>
            </a:pPr>
            <a:r>
              <a:rPr lang="en-US" dirty="0"/>
              <a:t>First and most, do the landscape analysis </a:t>
            </a:r>
            <a:r>
              <a:rPr lang="en-US" altLang="ko-KR" dirty="0"/>
              <a:t>of LP &amp; LP investments classified by public/private, as well as TNCs subsidiaries/domestic;</a:t>
            </a:r>
            <a:endParaRPr lang="en-US" dirty="0"/>
          </a:p>
          <a:p>
            <a:pPr marL="800100" lvl="1" indent="-342900">
              <a:spcBef>
                <a:spcPts val="0"/>
              </a:spcBef>
              <a:buSzPts val="2800"/>
              <a:buFont typeface="Malgun Gothic" panose="020B0503020000020004" pitchFamily="50" charset="-127"/>
              <a:buChar char="–"/>
            </a:pPr>
            <a:r>
              <a:rPr lang="en-US" altLang="ko-KR" dirty="0"/>
              <a:t>To</a:t>
            </a:r>
            <a:r>
              <a:rPr lang="en-US" dirty="0"/>
              <a:t> take the leadership role to </a:t>
            </a:r>
            <a:r>
              <a:rPr lang="en-US" altLang="ko-KR" dirty="0"/>
              <a:t>make sure that any LP initiatives serve/not undermine universal &amp; equitable access; and</a:t>
            </a:r>
          </a:p>
          <a:p>
            <a:pPr marL="800100" lvl="1" indent="-342900">
              <a:spcBef>
                <a:spcPts val="0"/>
              </a:spcBef>
              <a:buSzPts val="2800"/>
              <a:buFont typeface="Malgun Gothic" panose="020B0503020000020004" pitchFamily="50" charset="-127"/>
              <a:buChar char="–"/>
            </a:pPr>
            <a:r>
              <a:rPr lang="en-US" altLang="ko-KR" dirty="0"/>
              <a:t>To proactively take part in reforming the TRIPS in any shape or form</a:t>
            </a:r>
          </a:p>
          <a:p>
            <a:pPr marL="228600" lvl="0" indent="-228600" algn="l" rtl="0">
              <a:lnSpc>
                <a:spcPct val="125000"/>
              </a:lnSpc>
              <a:spcBef>
                <a:spcPts val="0"/>
              </a:spcBef>
              <a:spcAft>
                <a:spcPts val="0"/>
              </a:spcAft>
              <a:buClr>
                <a:schemeClr val="dk1"/>
              </a:buClr>
              <a:buSzPts val="2800"/>
              <a:buChar char="•"/>
            </a:pPr>
            <a:r>
              <a:rPr lang="en-US" dirty="0"/>
              <a:t>To </a:t>
            </a:r>
            <a:r>
              <a:rPr lang="en-US" altLang="ko-KR" dirty="0"/>
              <a:t>regional unions and </a:t>
            </a:r>
            <a:r>
              <a:rPr lang="en-US" dirty="0"/>
              <a:t>national govts:</a:t>
            </a:r>
          </a:p>
          <a:p>
            <a:pPr marL="800100" lvl="1" indent="-342900">
              <a:spcBef>
                <a:spcPts val="0"/>
              </a:spcBef>
              <a:buSzPts val="2800"/>
              <a:buFont typeface="Malgun Gothic" panose="020B0503020000020004" pitchFamily="50" charset="-127"/>
              <a:buChar char="–"/>
            </a:pPr>
            <a:r>
              <a:rPr lang="en-US" altLang="ko-KR" dirty="0"/>
              <a:t>To ensure transparency on public funding in local production (incl. R&amp;D);</a:t>
            </a:r>
          </a:p>
          <a:p>
            <a:pPr marL="800100" lvl="1" indent="-342900">
              <a:spcBef>
                <a:spcPts val="0"/>
              </a:spcBef>
              <a:buSzPts val="2800"/>
              <a:buFont typeface="Malgun Gothic" panose="020B0503020000020004" pitchFamily="50" charset="-127"/>
              <a:buChar char="–"/>
            </a:pPr>
            <a:r>
              <a:rPr lang="en-US" altLang="ko-KR" dirty="0"/>
              <a:t>To attach access conditionality on public funding in local production (incl. R&amp;D); </a:t>
            </a:r>
          </a:p>
          <a:p>
            <a:pPr marL="800100" lvl="1" indent="-342900">
              <a:spcBef>
                <a:spcPts val="0"/>
              </a:spcBef>
              <a:buSzPts val="2800"/>
              <a:buFont typeface="Malgun Gothic" panose="020B0503020000020004" pitchFamily="50" charset="-127"/>
              <a:buChar char="–"/>
            </a:pPr>
            <a:r>
              <a:rPr lang="en-US" altLang="ko-KR" dirty="0"/>
              <a:t>To make sure public production gets the necessary investment while ensuring democratic control over; and</a:t>
            </a:r>
          </a:p>
          <a:p>
            <a:pPr marL="800100" lvl="1" indent="-342900">
              <a:spcBef>
                <a:spcPts val="0"/>
              </a:spcBef>
              <a:buSzPts val="2800"/>
              <a:buFont typeface="Malgun Gothic" panose="020B0503020000020004" pitchFamily="50" charset="-127"/>
              <a:buChar char="–"/>
            </a:pPr>
            <a:r>
              <a:rPr lang="en-US" altLang="ko-KR" dirty="0"/>
              <a:t>To leverage public production as a means of policy, bypassing TRIPS or FTAs</a:t>
            </a:r>
            <a:endParaRPr lang="en-US" dirty="0"/>
          </a:p>
          <a:p>
            <a:pPr marL="228600" lvl="0" indent="-228600" algn="l" rtl="0">
              <a:lnSpc>
                <a:spcPct val="125000"/>
              </a:lnSpc>
              <a:spcBef>
                <a:spcPts val="0"/>
              </a:spcBef>
              <a:spcAft>
                <a:spcPts val="0"/>
              </a:spcAft>
              <a:buClr>
                <a:schemeClr val="dk1"/>
              </a:buClr>
              <a:buSzPts val="2800"/>
              <a:buChar char="•"/>
            </a:pPr>
            <a:r>
              <a:rPr lang="en-US" dirty="0"/>
              <a:t>To civil society: </a:t>
            </a:r>
          </a:p>
          <a:p>
            <a:pPr marL="800100" lvl="1" indent="-342900">
              <a:spcBef>
                <a:spcPts val="0"/>
              </a:spcBef>
              <a:buSzPts val="2800"/>
              <a:buFont typeface="Malgun Gothic" panose="020B0503020000020004" pitchFamily="50" charset="-127"/>
              <a:buChar char="–"/>
            </a:pPr>
            <a:r>
              <a:rPr lang="en-US" altLang="ko-KR" dirty="0"/>
              <a:t>To watch and counter, if needed, if the LP initiatives at local, regional, or global levels put industrial interest over health equity &amp; justice</a:t>
            </a:r>
          </a:p>
        </p:txBody>
      </p:sp>
      <p:sp>
        <p:nvSpPr>
          <p:cNvPr id="4" name="슬라이드 번호 개체 틀 3">
            <a:extLst>
              <a:ext uri="{FF2B5EF4-FFF2-40B4-BE49-F238E27FC236}">
                <a16:creationId xmlns:a16="http://schemas.microsoft.com/office/drawing/2014/main" id="{5101126B-2F2F-C82C-833C-39F5A49749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Malgun Gothic"/>
              <a:buNone/>
            </a:pPr>
            <a:endParaRPr/>
          </a:p>
        </p:txBody>
      </p:sp>
      <p:sp>
        <p:nvSpPr>
          <p:cNvPr id="153" name="Google Shape;15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125000"/>
              </a:lnSpc>
              <a:spcBef>
                <a:spcPts val="0"/>
              </a:spcBef>
              <a:spcAft>
                <a:spcPts val="0"/>
              </a:spcAft>
              <a:buClr>
                <a:schemeClr val="dk1"/>
              </a:buClr>
              <a:buSzPts val="4000"/>
              <a:buNone/>
            </a:pPr>
            <a:endParaRPr sz="4000"/>
          </a:p>
          <a:p>
            <a:pPr marL="0" lvl="0" indent="0" algn="ctr" rtl="0">
              <a:lnSpc>
                <a:spcPct val="125000"/>
              </a:lnSpc>
              <a:spcBef>
                <a:spcPts val="125"/>
              </a:spcBef>
              <a:spcAft>
                <a:spcPts val="0"/>
              </a:spcAft>
              <a:buClr>
                <a:schemeClr val="dk1"/>
              </a:buClr>
              <a:buSzPts val="4000"/>
              <a:buNone/>
            </a:pPr>
            <a:r>
              <a:rPr lang="en-US" sz="4000"/>
              <a:t>Thank you!</a:t>
            </a:r>
            <a:endParaRPr/>
          </a:p>
          <a:p>
            <a:pPr marL="0" lvl="0" indent="0" algn="ctr" rtl="0">
              <a:lnSpc>
                <a:spcPct val="125000"/>
              </a:lnSpc>
              <a:spcBef>
                <a:spcPts val="125"/>
              </a:spcBef>
              <a:spcAft>
                <a:spcPts val="0"/>
              </a:spcAft>
              <a:buClr>
                <a:schemeClr val="dk1"/>
              </a:buClr>
              <a:buSzPts val="2800"/>
              <a:buNone/>
            </a:pPr>
            <a:r>
              <a:rPr lang="en-US" u="sng">
                <a:solidFill>
                  <a:schemeClr val="hlink"/>
                </a:solidFill>
                <a:hlinkClick r:id="rId3"/>
              </a:rPr>
              <a:t>sunkim@phmovement.org</a:t>
            </a:r>
            <a:r>
              <a:rPr lang="en-US"/>
              <a:t> </a:t>
            </a:r>
            <a:endParaRPr/>
          </a:p>
        </p:txBody>
      </p:sp>
      <p:sp>
        <p:nvSpPr>
          <p:cNvPr id="2" name="날짜 개체 틀 1">
            <a:extLst>
              <a:ext uri="{FF2B5EF4-FFF2-40B4-BE49-F238E27FC236}">
                <a16:creationId xmlns:a16="http://schemas.microsoft.com/office/drawing/2014/main" id="{49701DAD-4509-748E-6358-9D1D94F4A7EB}"/>
              </a:ext>
            </a:extLst>
          </p:cNvPr>
          <p:cNvSpPr>
            <a:spLocks noGrp="1"/>
          </p:cNvSpPr>
          <p:nvPr>
            <p:ph type="dt" idx="10"/>
          </p:nvPr>
        </p:nvSpPr>
        <p:spPr/>
        <p:txBody>
          <a:bodyPr/>
          <a:lstStyle/>
          <a:p>
            <a:fld id="{E3CCBBA8-5CC5-4264-BD3D-2B66E45FE007}" type="datetime1">
              <a:rPr lang="ko-KR" altLang="en-US" smtClean="0"/>
              <a:t>2023-05-03</a:t>
            </a:fld>
            <a:endParaRPr lang="ko-KR" altLang="en-US"/>
          </a:p>
        </p:txBody>
      </p:sp>
      <p:sp>
        <p:nvSpPr>
          <p:cNvPr id="3" name="바닥글 개체 틀 2">
            <a:extLst>
              <a:ext uri="{FF2B5EF4-FFF2-40B4-BE49-F238E27FC236}">
                <a16:creationId xmlns:a16="http://schemas.microsoft.com/office/drawing/2014/main" id="{28139240-7FD1-4FAB-F2E4-333EBDA21055}"/>
              </a:ext>
            </a:extLst>
          </p:cNvPr>
          <p:cNvSpPr>
            <a:spLocks noGrp="1"/>
          </p:cNvSpPr>
          <p:nvPr>
            <p:ph type="ftr" idx="11"/>
          </p:nvPr>
        </p:nvSpPr>
        <p:spPr/>
        <p:txBody>
          <a:bodyPr/>
          <a:lstStyle/>
          <a:p>
            <a:r>
              <a:rPr lang="en-US" altLang="ko-KR"/>
              <a:t>Local Production_CS perspectives_Sun Kim</a:t>
            </a:r>
            <a:endParaRPr lang="ko-KR" altLang="en-US"/>
          </a:p>
        </p:txBody>
      </p:sp>
      <p:sp>
        <p:nvSpPr>
          <p:cNvPr id="4" name="슬라이드 번호 개체 틀 3">
            <a:extLst>
              <a:ext uri="{FF2B5EF4-FFF2-40B4-BE49-F238E27FC236}">
                <a16:creationId xmlns:a16="http://schemas.microsoft.com/office/drawing/2014/main" id="{BA0621D1-DA48-7888-BBBE-065E4A6C8B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630E38D-3CB1-1314-2815-2C3801D7189C}"/>
              </a:ext>
            </a:extLst>
          </p:cNvPr>
          <p:cNvSpPr>
            <a:spLocks noGrp="1"/>
          </p:cNvSpPr>
          <p:nvPr>
            <p:ph type="title"/>
          </p:nvPr>
        </p:nvSpPr>
        <p:spPr/>
        <p:txBody>
          <a:bodyPr/>
          <a:lstStyle/>
          <a:p>
            <a:r>
              <a:rPr lang="en-US" altLang="ko-KR" dirty="0"/>
              <a:t>Landscape of local production initiatives</a:t>
            </a:r>
            <a:endParaRPr lang="ko-KR" altLang="en-US" dirty="0"/>
          </a:p>
        </p:txBody>
      </p:sp>
      <p:sp>
        <p:nvSpPr>
          <p:cNvPr id="3" name="텍스트 개체 틀 2">
            <a:extLst>
              <a:ext uri="{FF2B5EF4-FFF2-40B4-BE49-F238E27FC236}">
                <a16:creationId xmlns:a16="http://schemas.microsoft.com/office/drawing/2014/main" id="{6EED388E-4873-F803-AAF4-4E13C8B3FD0D}"/>
              </a:ext>
            </a:extLst>
          </p:cNvPr>
          <p:cNvSpPr>
            <a:spLocks noGrp="1"/>
          </p:cNvSpPr>
          <p:nvPr>
            <p:ph type="body" idx="1"/>
          </p:nvPr>
        </p:nvSpPr>
        <p:spPr>
          <a:xfrm>
            <a:off x="838199" y="1825624"/>
            <a:ext cx="10781963" cy="5032375"/>
          </a:xfrm>
        </p:spPr>
        <p:txBody>
          <a:bodyPr>
            <a:normAutofit fontScale="77500" lnSpcReduction="20000"/>
          </a:bodyPr>
          <a:lstStyle/>
          <a:p>
            <a:r>
              <a:rPr lang="en-US" altLang="ko-KR" dirty="0"/>
              <a:t>No landscape by nobody</a:t>
            </a:r>
          </a:p>
          <a:p>
            <a:r>
              <a:rPr lang="en-US" altLang="ko-KR" dirty="0"/>
              <a:t>Before Covid (</a:t>
            </a:r>
            <a:r>
              <a:rPr lang="en-US" altLang="ko-KR" dirty="0" err="1"/>
              <a:t>Velásquez</a:t>
            </a:r>
            <a:r>
              <a:rPr lang="en-US" altLang="ko-KR" dirty="0"/>
              <a:t>, 2021)</a:t>
            </a:r>
          </a:p>
          <a:p>
            <a:pPr lvl="1"/>
            <a:r>
              <a:rPr lang="en-US" altLang="ko-KR" dirty="0"/>
              <a:t>UNCTAD and UNIDO: for LP</a:t>
            </a:r>
          </a:p>
          <a:p>
            <a:pPr lvl="1"/>
            <a:r>
              <a:rPr lang="en-US" altLang="ko-KR" dirty="0"/>
              <a:t>World Bank and WHO: vague, even against LP</a:t>
            </a:r>
          </a:p>
          <a:p>
            <a:r>
              <a:rPr lang="en-US" altLang="ko-KR" dirty="0"/>
              <a:t>After Covid: due to the global supply chain disruption; esp. vaccine nationalism</a:t>
            </a:r>
          </a:p>
          <a:p>
            <a:pPr lvl="1"/>
            <a:r>
              <a:rPr lang="en-US" altLang="ko-KR" dirty="0"/>
              <a:t>UN and other multilateral agencies (UNCTAD, UNDP, UNICEF, UNIDO, UN Tech Bank, WHO, WTO…)</a:t>
            </a:r>
          </a:p>
          <a:p>
            <a:pPr lvl="2"/>
            <a:r>
              <a:rPr lang="en-US" altLang="ko-KR" dirty="0"/>
              <a:t>Tech Access Partnership (TAP) (May 2020)</a:t>
            </a:r>
          </a:p>
          <a:p>
            <a:pPr lvl="2"/>
            <a:r>
              <a:rPr lang="en-US" altLang="ko-KR" dirty="0"/>
              <a:t>World Local Production Forum (WLPF) (June 2021)</a:t>
            </a:r>
          </a:p>
          <a:p>
            <a:pPr lvl="1"/>
            <a:r>
              <a:rPr lang="en-US" altLang="ko-KR" dirty="0"/>
              <a:t>Regional initiatives (AU, EU for Africa)</a:t>
            </a:r>
          </a:p>
          <a:p>
            <a:pPr lvl="2"/>
            <a:r>
              <a:rPr lang="en-US" altLang="ko-KR" dirty="0"/>
              <a:t>Partnerships for African Vaccine Manufacturing (PAVM) (April 2021)</a:t>
            </a:r>
          </a:p>
          <a:p>
            <a:pPr lvl="2"/>
            <a:r>
              <a:rPr lang="en-US" altLang="ko-KR" dirty="0"/>
              <a:t>African Pharmaceutical Technology Foundation (APTF) (Dec 2022)</a:t>
            </a:r>
          </a:p>
          <a:p>
            <a:pPr lvl="1"/>
            <a:r>
              <a:rPr lang="en-US" altLang="ko-KR" dirty="0"/>
              <a:t>Global Fund, Gavi</a:t>
            </a:r>
          </a:p>
          <a:p>
            <a:r>
              <a:rPr lang="en-US" altLang="ko-KR" dirty="0"/>
              <a:t>National initiatives before &amp; after Covid</a:t>
            </a:r>
          </a:p>
        </p:txBody>
      </p:sp>
      <p:sp>
        <p:nvSpPr>
          <p:cNvPr id="4" name="날짜 개체 틀 3">
            <a:extLst>
              <a:ext uri="{FF2B5EF4-FFF2-40B4-BE49-F238E27FC236}">
                <a16:creationId xmlns:a16="http://schemas.microsoft.com/office/drawing/2014/main" id="{00F56889-5816-F9BE-3932-75ABD4EBC080}"/>
              </a:ext>
            </a:extLst>
          </p:cNvPr>
          <p:cNvSpPr>
            <a:spLocks noGrp="1"/>
          </p:cNvSpPr>
          <p:nvPr>
            <p:ph type="dt" idx="10"/>
          </p:nvPr>
        </p:nvSpPr>
        <p:spPr/>
        <p:txBody>
          <a:bodyPr/>
          <a:lstStyle/>
          <a:p>
            <a:fld id="{59B8E749-21E5-4C10-BAB1-63F8C5BA7C3C}" type="datetime1">
              <a:rPr lang="ko-KR" altLang="en-US" smtClean="0"/>
              <a:t>2023-05-03</a:t>
            </a:fld>
            <a:endParaRPr lang="ko-KR" altLang="en-US"/>
          </a:p>
        </p:txBody>
      </p:sp>
      <p:sp>
        <p:nvSpPr>
          <p:cNvPr id="5" name="바닥글 개체 틀 4">
            <a:extLst>
              <a:ext uri="{FF2B5EF4-FFF2-40B4-BE49-F238E27FC236}">
                <a16:creationId xmlns:a16="http://schemas.microsoft.com/office/drawing/2014/main" id="{27F5FA30-3364-59CB-20E1-C17440FF32A2}"/>
              </a:ext>
            </a:extLst>
          </p:cNvPr>
          <p:cNvSpPr>
            <a:spLocks noGrp="1"/>
          </p:cNvSpPr>
          <p:nvPr>
            <p:ph type="ftr" idx="11"/>
          </p:nvPr>
        </p:nvSpPr>
        <p:spPr/>
        <p:txBody>
          <a:bodyPr/>
          <a:lstStyle/>
          <a:p>
            <a:r>
              <a:rPr lang="en-US" altLang="ko-KR"/>
              <a:t>Local Production_CS perspectives_Sun Kim</a:t>
            </a:r>
            <a:endParaRPr lang="ko-KR" altLang="en-US"/>
          </a:p>
        </p:txBody>
      </p:sp>
      <p:sp>
        <p:nvSpPr>
          <p:cNvPr id="6" name="슬라이드 번호 개체 틀 5">
            <a:extLst>
              <a:ext uri="{FF2B5EF4-FFF2-40B4-BE49-F238E27FC236}">
                <a16:creationId xmlns:a16="http://schemas.microsoft.com/office/drawing/2014/main" id="{3D821A9F-9487-6994-84EA-9746606A46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016109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Malgun Gothic"/>
              <a:buNone/>
            </a:pPr>
            <a:r>
              <a:rPr lang="en-US" dirty="0"/>
              <a:t>Political</a:t>
            </a:r>
            <a:r>
              <a:rPr lang="ko-KR" altLang="en-US" dirty="0"/>
              <a:t> </a:t>
            </a:r>
            <a:r>
              <a:rPr lang="en-US" altLang="ko-KR" dirty="0"/>
              <a:t>economy</a:t>
            </a:r>
            <a:r>
              <a:rPr lang="en-US" dirty="0"/>
              <a:t> of local production</a:t>
            </a:r>
            <a:endParaRPr dirty="0"/>
          </a:p>
        </p:txBody>
      </p:sp>
      <p:sp>
        <p:nvSpPr>
          <p:cNvPr id="100" name="Google Shape;100;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41934" algn="l" rtl="0">
              <a:lnSpc>
                <a:spcPct val="125000"/>
              </a:lnSpc>
              <a:spcBef>
                <a:spcPts val="0"/>
              </a:spcBef>
              <a:spcAft>
                <a:spcPts val="0"/>
              </a:spcAft>
              <a:buClr>
                <a:schemeClr val="dk1"/>
              </a:buClr>
              <a:buSzPct val="100000"/>
              <a:buChar char="•"/>
            </a:pPr>
            <a:r>
              <a:rPr lang="en-US" dirty="0"/>
              <a:t>Tensions</a:t>
            </a:r>
          </a:p>
          <a:p>
            <a:pPr marL="786766" lvl="1" indent="-342900">
              <a:spcBef>
                <a:spcPts val="0"/>
              </a:spcBef>
              <a:buSzPct val="100000"/>
              <a:buFont typeface="Malgun Gothic" panose="020B0503020000020004" pitchFamily="50" charset="-127"/>
              <a:buChar char="–"/>
            </a:pPr>
            <a:r>
              <a:rPr lang="en-US" dirty="0"/>
              <a:t>Scale of economy, efficiency</a:t>
            </a:r>
          </a:p>
          <a:p>
            <a:pPr marL="786766" lvl="1" indent="-342900">
              <a:spcBef>
                <a:spcPts val="0"/>
              </a:spcBef>
              <a:buSzPct val="100000"/>
              <a:buFont typeface="Malgun Gothic" panose="020B0503020000020004" pitchFamily="50" charset="-127"/>
              <a:buChar char="–"/>
            </a:pPr>
            <a:r>
              <a:rPr lang="en-US" dirty="0"/>
              <a:t>Industrial policy</a:t>
            </a:r>
          </a:p>
          <a:p>
            <a:pPr marL="786766" lvl="1" indent="-342900">
              <a:spcBef>
                <a:spcPts val="0"/>
              </a:spcBef>
              <a:buSzPct val="100000"/>
              <a:buFont typeface="Malgun Gothic" panose="020B0503020000020004" pitchFamily="50" charset="-127"/>
              <a:buChar char="–"/>
            </a:pPr>
            <a:r>
              <a:rPr lang="en-US" altLang="ko-KR" dirty="0"/>
              <a:t>'Enablers &amp; barriers’ and commercial business model</a:t>
            </a:r>
          </a:p>
          <a:p>
            <a:pPr marL="786766" lvl="1" indent="-342900">
              <a:spcBef>
                <a:spcPts val="0"/>
              </a:spcBef>
              <a:buSzPct val="100000"/>
              <a:buFont typeface="Malgun Gothic" panose="020B0503020000020004" pitchFamily="50" charset="-127"/>
              <a:buChar char="–"/>
            </a:pPr>
            <a:r>
              <a:rPr lang="en-US" altLang="ko-KR" dirty="0"/>
              <a:t>IP system</a:t>
            </a:r>
          </a:p>
          <a:p>
            <a:pPr marL="786766" lvl="1" indent="-342900">
              <a:spcBef>
                <a:spcPts val="0"/>
              </a:spcBef>
              <a:buSzPct val="100000"/>
              <a:buFont typeface="Malgun Gothic" panose="020B0503020000020004" pitchFamily="50" charset="-127"/>
              <a:buChar char="–"/>
            </a:pPr>
            <a:endParaRPr lang="en-US" dirty="0"/>
          </a:p>
          <a:p>
            <a:pPr marL="228600" lvl="0" indent="-241934" algn="l" rtl="0">
              <a:lnSpc>
                <a:spcPct val="125000"/>
              </a:lnSpc>
              <a:spcBef>
                <a:spcPts val="0"/>
              </a:spcBef>
              <a:spcAft>
                <a:spcPts val="0"/>
              </a:spcAft>
              <a:buClr>
                <a:schemeClr val="dk1"/>
              </a:buClr>
              <a:buSzPct val="100000"/>
              <a:buChar char="•"/>
            </a:pPr>
            <a:r>
              <a:rPr lang="en-US" dirty="0"/>
              <a:t>Tensions lead to </a:t>
            </a:r>
            <a:r>
              <a:rPr lang="en-US" altLang="ko-KR" dirty="0"/>
              <a:t>questions about </a:t>
            </a:r>
            <a:r>
              <a:rPr lang="en-US" dirty="0"/>
              <a:t>principles</a:t>
            </a:r>
            <a:r>
              <a:rPr lang="en-US" altLang="ko-KR" dirty="0"/>
              <a:t>: why &amp; how LP</a:t>
            </a:r>
            <a:endParaRPr lang="en-US" dirty="0"/>
          </a:p>
        </p:txBody>
      </p:sp>
      <p:sp>
        <p:nvSpPr>
          <p:cNvPr id="2" name="날짜 개체 틀 1">
            <a:extLst>
              <a:ext uri="{FF2B5EF4-FFF2-40B4-BE49-F238E27FC236}">
                <a16:creationId xmlns:a16="http://schemas.microsoft.com/office/drawing/2014/main" id="{FA75C777-2F3D-529B-2C36-FB89C5D9B915}"/>
              </a:ext>
            </a:extLst>
          </p:cNvPr>
          <p:cNvSpPr>
            <a:spLocks noGrp="1"/>
          </p:cNvSpPr>
          <p:nvPr>
            <p:ph type="dt" idx="10"/>
          </p:nvPr>
        </p:nvSpPr>
        <p:spPr/>
        <p:txBody>
          <a:bodyPr/>
          <a:lstStyle/>
          <a:p>
            <a:fld id="{D2DDBA6C-E3C5-483B-9E03-FC0FF5FC1ECB}" type="datetime1">
              <a:rPr lang="ko-KR" altLang="en-US" smtClean="0"/>
              <a:t>2023-05-03</a:t>
            </a:fld>
            <a:endParaRPr lang="ko-KR" altLang="en-US"/>
          </a:p>
        </p:txBody>
      </p:sp>
      <p:sp>
        <p:nvSpPr>
          <p:cNvPr id="3" name="바닥글 개체 틀 2">
            <a:extLst>
              <a:ext uri="{FF2B5EF4-FFF2-40B4-BE49-F238E27FC236}">
                <a16:creationId xmlns:a16="http://schemas.microsoft.com/office/drawing/2014/main" id="{676D9ED9-981B-0EB4-AB20-A5768798AB4E}"/>
              </a:ext>
            </a:extLst>
          </p:cNvPr>
          <p:cNvSpPr>
            <a:spLocks noGrp="1"/>
          </p:cNvSpPr>
          <p:nvPr>
            <p:ph type="ftr" idx="11"/>
          </p:nvPr>
        </p:nvSpPr>
        <p:spPr/>
        <p:txBody>
          <a:bodyPr/>
          <a:lstStyle/>
          <a:p>
            <a:r>
              <a:rPr lang="en-US" altLang="ko-KR"/>
              <a:t>Local Production_CS perspectives_Sun Kim</a:t>
            </a:r>
            <a:endParaRPr lang="ko-KR" altLang="en-US"/>
          </a:p>
        </p:txBody>
      </p:sp>
      <p:sp>
        <p:nvSpPr>
          <p:cNvPr id="4" name="슬라이드 번호 개체 틀 3">
            <a:extLst>
              <a:ext uri="{FF2B5EF4-FFF2-40B4-BE49-F238E27FC236}">
                <a16:creationId xmlns:a16="http://schemas.microsoft.com/office/drawing/2014/main" id="{0C86B5A4-E026-42C6-4FDE-7C32990C86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37903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Malgun Gothic"/>
              <a:buNone/>
            </a:pPr>
            <a:r>
              <a:rPr lang="en-US" dirty="0"/>
              <a:t>Tension (</a:t>
            </a:r>
            <a:r>
              <a:rPr lang="en-US" altLang="ko-KR" dirty="0"/>
              <a:t>1</a:t>
            </a:r>
            <a:r>
              <a:rPr lang="en-US" dirty="0"/>
              <a:t>) scale of economy, efficiency</a:t>
            </a:r>
            <a:endParaRPr dirty="0"/>
          </a:p>
        </p:txBody>
      </p:sp>
      <p:sp>
        <p:nvSpPr>
          <p:cNvPr id="121" name="Google Shape;121;p5"/>
          <p:cNvSpPr txBox="1">
            <a:spLocks noGrp="1"/>
          </p:cNvSpPr>
          <p:nvPr>
            <p:ph type="body" idx="1"/>
          </p:nvPr>
        </p:nvSpPr>
        <p:spPr>
          <a:xfrm>
            <a:off x="838200" y="1825624"/>
            <a:ext cx="6603124" cy="4857861"/>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25000"/>
              </a:lnSpc>
              <a:spcBef>
                <a:spcPts val="0"/>
              </a:spcBef>
              <a:spcAft>
                <a:spcPts val="0"/>
              </a:spcAft>
              <a:buClr>
                <a:schemeClr val="dk1"/>
              </a:buClr>
              <a:buSzPts val="2800"/>
              <a:buChar char="•"/>
            </a:pPr>
            <a:r>
              <a:rPr lang="en-US" dirty="0"/>
              <a:t>World Bank (2005) on local production</a:t>
            </a:r>
            <a:endParaRPr dirty="0"/>
          </a:p>
          <a:p>
            <a:pPr marL="685800" lvl="1" indent="-228600" algn="l" rtl="0">
              <a:lnSpc>
                <a:spcPct val="125000"/>
              </a:lnSpc>
              <a:spcBef>
                <a:spcPts val="125"/>
              </a:spcBef>
              <a:spcAft>
                <a:spcPts val="0"/>
              </a:spcAft>
              <a:buClr>
                <a:schemeClr val="dk1"/>
              </a:buClr>
              <a:buSzPts val="2400"/>
              <a:buChar char="–"/>
            </a:pPr>
            <a:r>
              <a:rPr lang="en-US" dirty="0"/>
              <a:t>LP makes sense only when…</a:t>
            </a:r>
            <a:endParaRPr dirty="0"/>
          </a:p>
          <a:p>
            <a:pPr marL="1143000" lvl="2" indent="-228600" algn="l" rtl="0">
              <a:lnSpc>
                <a:spcPct val="125000"/>
              </a:lnSpc>
              <a:spcBef>
                <a:spcPts val="125"/>
              </a:spcBef>
              <a:spcAft>
                <a:spcPts val="0"/>
              </a:spcAft>
              <a:buClr>
                <a:schemeClr val="dk1"/>
              </a:buClr>
              <a:buSzPts val="2000"/>
              <a:buChar char="•"/>
            </a:pPr>
            <a:r>
              <a:rPr lang="en-US" dirty="0"/>
              <a:t>Cheaper than import; with scale of economy, efficiency</a:t>
            </a:r>
            <a:endParaRPr dirty="0"/>
          </a:p>
          <a:p>
            <a:pPr marL="228600" lvl="0" indent="-228600" algn="l" rtl="0">
              <a:lnSpc>
                <a:spcPct val="125000"/>
              </a:lnSpc>
              <a:spcBef>
                <a:spcPts val="125"/>
              </a:spcBef>
              <a:spcAft>
                <a:spcPts val="0"/>
              </a:spcAft>
              <a:buClr>
                <a:schemeClr val="dk1"/>
              </a:buClr>
              <a:buSzPts val="2800"/>
              <a:buChar char="•"/>
            </a:pPr>
            <a:r>
              <a:rPr lang="en-US" altLang="ko-KR" dirty="0"/>
              <a:t>Even if it is true, based on the Covid experiences, it</a:t>
            </a:r>
            <a:r>
              <a:rPr lang="en-US" dirty="0"/>
              <a:t> is </a:t>
            </a:r>
            <a:r>
              <a:rPr lang="en-US" altLang="ko-KR" dirty="0"/>
              <a:t>also </a:t>
            </a:r>
            <a:r>
              <a:rPr lang="en-US" dirty="0"/>
              <a:t>evident that cheaper price is not the only reason for LP</a:t>
            </a:r>
            <a:endParaRPr dirty="0"/>
          </a:p>
          <a:p>
            <a:pPr marL="685800" lvl="1" indent="-228600" algn="l" rtl="0">
              <a:lnSpc>
                <a:spcPct val="125000"/>
              </a:lnSpc>
              <a:spcBef>
                <a:spcPts val="125"/>
              </a:spcBef>
              <a:spcAft>
                <a:spcPts val="0"/>
              </a:spcAft>
              <a:buClr>
                <a:schemeClr val="dk1"/>
              </a:buClr>
              <a:buSzPts val="2400"/>
              <a:buChar char="–"/>
            </a:pPr>
            <a:r>
              <a:rPr lang="en-US" dirty="0"/>
              <a:t>Availability, </a:t>
            </a:r>
            <a:r>
              <a:rPr lang="en-US" altLang="ko-KR" dirty="0"/>
              <a:t>before </a:t>
            </a:r>
            <a:r>
              <a:rPr lang="en-US" dirty="0"/>
              <a:t>affordability</a:t>
            </a:r>
            <a:endParaRPr dirty="0"/>
          </a:p>
          <a:p>
            <a:pPr marL="685800" lvl="1" indent="-228600" algn="l" rtl="0">
              <a:lnSpc>
                <a:spcPct val="125000"/>
              </a:lnSpc>
              <a:spcBef>
                <a:spcPts val="125"/>
              </a:spcBef>
              <a:spcAft>
                <a:spcPts val="0"/>
              </a:spcAft>
              <a:buClr>
                <a:schemeClr val="dk1"/>
              </a:buClr>
              <a:buSzPts val="2400"/>
              <a:buChar char="–"/>
            </a:pPr>
            <a:r>
              <a:rPr lang="en-US" dirty="0"/>
              <a:t>Right to production, control over production, </a:t>
            </a:r>
            <a:r>
              <a:rPr lang="en-US" altLang="ko-KR" dirty="0"/>
              <a:t>beyond </a:t>
            </a:r>
            <a:r>
              <a:rPr lang="en-US" dirty="0"/>
              <a:t>access</a:t>
            </a:r>
            <a:endParaRPr dirty="0"/>
          </a:p>
        </p:txBody>
      </p:sp>
      <p:pic>
        <p:nvPicPr>
          <p:cNvPr id="4" name="그림 3">
            <a:extLst>
              <a:ext uri="{FF2B5EF4-FFF2-40B4-BE49-F238E27FC236}">
                <a16:creationId xmlns:a16="http://schemas.microsoft.com/office/drawing/2014/main" id="{B368C804-0B13-9BA2-9BE8-1DE441D17A8B}"/>
              </a:ext>
            </a:extLst>
          </p:cNvPr>
          <p:cNvPicPr>
            <a:picLocks noChangeAspect="1"/>
          </p:cNvPicPr>
          <p:nvPr/>
        </p:nvPicPr>
        <p:blipFill>
          <a:blip r:embed="rId3"/>
          <a:stretch>
            <a:fillRect/>
          </a:stretch>
        </p:blipFill>
        <p:spPr>
          <a:xfrm>
            <a:off x="7598979" y="1825625"/>
            <a:ext cx="3754821" cy="4857862"/>
          </a:xfrm>
          <a:prstGeom prst="rect">
            <a:avLst/>
          </a:prstGeom>
        </p:spPr>
      </p:pic>
      <p:sp>
        <p:nvSpPr>
          <p:cNvPr id="5" name="날짜 개체 틀 4">
            <a:extLst>
              <a:ext uri="{FF2B5EF4-FFF2-40B4-BE49-F238E27FC236}">
                <a16:creationId xmlns:a16="http://schemas.microsoft.com/office/drawing/2014/main" id="{9B25E393-D8D8-2955-3D9A-5A0A93F578BC}"/>
              </a:ext>
            </a:extLst>
          </p:cNvPr>
          <p:cNvSpPr>
            <a:spLocks noGrp="1"/>
          </p:cNvSpPr>
          <p:nvPr>
            <p:ph type="dt" idx="10"/>
          </p:nvPr>
        </p:nvSpPr>
        <p:spPr/>
        <p:txBody>
          <a:bodyPr/>
          <a:lstStyle/>
          <a:p>
            <a:fld id="{69D5D007-9F59-458B-8A8C-209A6D3F56EA}" type="datetime1">
              <a:rPr lang="ko-KR" altLang="en-US" smtClean="0"/>
              <a:t>2023-05-03</a:t>
            </a:fld>
            <a:endParaRPr lang="ko-KR" altLang="en-US"/>
          </a:p>
        </p:txBody>
      </p:sp>
      <p:sp>
        <p:nvSpPr>
          <p:cNvPr id="6" name="바닥글 개체 틀 5">
            <a:extLst>
              <a:ext uri="{FF2B5EF4-FFF2-40B4-BE49-F238E27FC236}">
                <a16:creationId xmlns:a16="http://schemas.microsoft.com/office/drawing/2014/main" id="{F1107373-325A-E1E1-7007-C5BF8C563C06}"/>
              </a:ext>
            </a:extLst>
          </p:cNvPr>
          <p:cNvSpPr>
            <a:spLocks noGrp="1"/>
          </p:cNvSpPr>
          <p:nvPr>
            <p:ph type="ftr" idx="11"/>
          </p:nvPr>
        </p:nvSpPr>
        <p:spPr/>
        <p:txBody>
          <a:bodyPr/>
          <a:lstStyle/>
          <a:p>
            <a:r>
              <a:rPr lang="en-US" altLang="ko-KR"/>
              <a:t>Local Production_CS perspectives_Sun Kim</a:t>
            </a:r>
            <a:endParaRPr lang="ko-KR" altLang="en-US"/>
          </a:p>
        </p:txBody>
      </p:sp>
      <p:sp>
        <p:nvSpPr>
          <p:cNvPr id="7" name="슬라이드 번호 개체 틀 6">
            <a:extLst>
              <a:ext uri="{FF2B5EF4-FFF2-40B4-BE49-F238E27FC236}">
                <a16:creationId xmlns:a16="http://schemas.microsoft.com/office/drawing/2014/main" id="{41AE924E-794F-E625-2230-06D1E7F74E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Malgun Gothic"/>
              <a:buNone/>
            </a:pPr>
            <a:r>
              <a:rPr lang="en-US" dirty="0"/>
              <a:t>Tension (</a:t>
            </a:r>
            <a:r>
              <a:rPr lang="en-US" altLang="ko-KR" dirty="0"/>
              <a:t>2) industrial policy</a:t>
            </a:r>
            <a:endParaRPr dirty="0"/>
          </a:p>
        </p:txBody>
      </p:sp>
      <p:sp>
        <p:nvSpPr>
          <p:cNvPr id="121" name="Google Shape;121;p5"/>
          <p:cNvSpPr txBox="1">
            <a:spLocks noGrp="1"/>
          </p:cNvSpPr>
          <p:nvPr>
            <p:ph type="body" idx="1"/>
          </p:nvPr>
        </p:nvSpPr>
        <p:spPr>
          <a:xfrm>
            <a:off x="838200" y="1825624"/>
            <a:ext cx="6603124" cy="4857861"/>
          </a:xfrm>
          <a:prstGeom prst="rect">
            <a:avLst/>
          </a:prstGeom>
          <a:noFill/>
          <a:ln>
            <a:noFill/>
          </a:ln>
        </p:spPr>
        <p:txBody>
          <a:bodyPr spcFirstLastPara="1" wrap="square" lIns="91425" tIns="45700" rIns="91425" bIns="45700" anchor="t" anchorCtr="0">
            <a:normAutofit fontScale="70000" lnSpcReduction="20000"/>
          </a:bodyPr>
          <a:lstStyle/>
          <a:p>
            <a:pPr marL="497205" indent="-457200">
              <a:lnSpc>
                <a:spcPct val="145000"/>
              </a:lnSpc>
              <a:spcBef>
                <a:spcPts val="0"/>
              </a:spcBef>
              <a:buSzPct val="100000"/>
            </a:pPr>
            <a:r>
              <a:rPr lang="en-US" altLang="ko-KR" dirty="0"/>
              <a:t>World Bank (2005) on local production</a:t>
            </a:r>
          </a:p>
          <a:p>
            <a:pPr marL="834391" lvl="1">
              <a:lnSpc>
                <a:spcPct val="145000"/>
              </a:lnSpc>
              <a:spcBef>
                <a:spcPts val="125"/>
              </a:spcBef>
              <a:buSzPct val="100000"/>
              <a:buFont typeface="Malgun Gothic" panose="020B0503020000020004" pitchFamily="50" charset="-127"/>
              <a:buChar char="–"/>
            </a:pPr>
            <a:r>
              <a:rPr lang="en-US" altLang="ko-KR" dirty="0"/>
              <a:t>Industrial policy reasons for LP may contradict health policy reasons</a:t>
            </a:r>
          </a:p>
          <a:p>
            <a:pPr marL="1291591" lvl="2">
              <a:lnSpc>
                <a:spcPct val="145000"/>
              </a:lnSpc>
              <a:spcBef>
                <a:spcPts val="125"/>
              </a:spcBef>
              <a:buSzPct val="100000"/>
              <a:buFont typeface="Arial" panose="020B0604020202020204" pitchFamily="34" charset="0"/>
              <a:buChar char="•"/>
            </a:pPr>
            <a:r>
              <a:rPr lang="en-US" altLang="ko-KR" dirty="0"/>
              <a:t>Self-sufficiency, less import &amp; more export, industrial development etc.</a:t>
            </a:r>
          </a:p>
          <a:p>
            <a:pPr marL="491491" indent="-457200">
              <a:lnSpc>
                <a:spcPct val="145000"/>
              </a:lnSpc>
              <a:spcBef>
                <a:spcPts val="125"/>
              </a:spcBef>
              <a:buSzPct val="100000"/>
              <a:buFont typeface="Arial" panose="020B0604020202020204" pitchFamily="34" charset="0"/>
              <a:buChar char="•"/>
            </a:pPr>
            <a:r>
              <a:rPr lang="en-US" altLang="ko-KR" dirty="0"/>
              <a:t>Even if it is true, since Covid, not only LMICs but also HICs have tried to implement local production (incl. R&amp;D) and demanded preferential</a:t>
            </a:r>
            <a:r>
              <a:rPr lang="ko-KR" altLang="en-US" dirty="0"/>
              <a:t> </a:t>
            </a:r>
            <a:r>
              <a:rPr lang="en-US" altLang="ko-KR" dirty="0"/>
              <a:t>supply accordingly; </a:t>
            </a:r>
          </a:p>
          <a:p>
            <a:pPr marL="497205" indent="-457200">
              <a:lnSpc>
                <a:spcPct val="145000"/>
              </a:lnSpc>
              <a:spcBef>
                <a:spcPts val="125"/>
              </a:spcBef>
              <a:buSzPct val="100000"/>
            </a:pPr>
            <a:r>
              <a:rPr lang="en-US" altLang="ko-KR" dirty="0"/>
              <a:t>This may further concentrate the control over medical tools’ production in a few HICs, which further necessitates LMICs’ LP (</a:t>
            </a:r>
            <a:r>
              <a:rPr lang="en-US" altLang="ko-KR" dirty="0" err="1"/>
              <a:t>Velásquez</a:t>
            </a:r>
            <a:r>
              <a:rPr lang="en-US" altLang="ko-KR" dirty="0"/>
              <a:t>, 2021)</a:t>
            </a:r>
          </a:p>
        </p:txBody>
      </p:sp>
      <p:pic>
        <p:nvPicPr>
          <p:cNvPr id="4" name="그림 3">
            <a:extLst>
              <a:ext uri="{FF2B5EF4-FFF2-40B4-BE49-F238E27FC236}">
                <a16:creationId xmlns:a16="http://schemas.microsoft.com/office/drawing/2014/main" id="{B368C804-0B13-9BA2-9BE8-1DE441D17A8B}"/>
              </a:ext>
            </a:extLst>
          </p:cNvPr>
          <p:cNvPicPr>
            <a:picLocks noChangeAspect="1"/>
          </p:cNvPicPr>
          <p:nvPr/>
        </p:nvPicPr>
        <p:blipFill>
          <a:blip r:embed="rId3"/>
          <a:stretch>
            <a:fillRect/>
          </a:stretch>
        </p:blipFill>
        <p:spPr>
          <a:xfrm>
            <a:off x="7598979" y="1825625"/>
            <a:ext cx="3754821" cy="4857862"/>
          </a:xfrm>
          <a:prstGeom prst="rect">
            <a:avLst/>
          </a:prstGeom>
        </p:spPr>
      </p:pic>
      <p:sp>
        <p:nvSpPr>
          <p:cNvPr id="2" name="날짜 개체 틀 1">
            <a:extLst>
              <a:ext uri="{FF2B5EF4-FFF2-40B4-BE49-F238E27FC236}">
                <a16:creationId xmlns:a16="http://schemas.microsoft.com/office/drawing/2014/main" id="{2702A439-6A00-E4DB-4151-9A6EC535DE66}"/>
              </a:ext>
            </a:extLst>
          </p:cNvPr>
          <p:cNvSpPr>
            <a:spLocks noGrp="1"/>
          </p:cNvSpPr>
          <p:nvPr>
            <p:ph type="dt" idx="10"/>
          </p:nvPr>
        </p:nvSpPr>
        <p:spPr/>
        <p:txBody>
          <a:bodyPr/>
          <a:lstStyle/>
          <a:p>
            <a:fld id="{D3955475-1855-4542-BDBA-F8216437EA86}" type="datetime1">
              <a:rPr lang="ko-KR" altLang="en-US" smtClean="0"/>
              <a:t>2023-05-03</a:t>
            </a:fld>
            <a:endParaRPr lang="ko-KR" altLang="en-US" dirty="0"/>
          </a:p>
        </p:txBody>
      </p:sp>
      <p:sp>
        <p:nvSpPr>
          <p:cNvPr id="3" name="바닥글 개체 틀 2">
            <a:extLst>
              <a:ext uri="{FF2B5EF4-FFF2-40B4-BE49-F238E27FC236}">
                <a16:creationId xmlns:a16="http://schemas.microsoft.com/office/drawing/2014/main" id="{9C1C89CD-0419-4B57-A450-89318E9ACF7E}"/>
              </a:ext>
            </a:extLst>
          </p:cNvPr>
          <p:cNvSpPr>
            <a:spLocks noGrp="1"/>
          </p:cNvSpPr>
          <p:nvPr>
            <p:ph type="ftr" idx="11"/>
          </p:nvPr>
        </p:nvSpPr>
        <p:spPr/>
        <p:txBody>
          <a:bodyPr/>
          <a:lstStyle/>
          <a:p>
            <a:r>
              <a:rPr lang="en-US" altLang="ko-KR"/>
              <a:t>Local Production_CS perspectives_Sun Kim</a:t>
            </a:r>
            <a:endParaRPr lang="ko-KR" altLang="en-US"/>
          </a:p>
        </p:txBody>
      </p:sp>
      <p:sp>
        <p:nvSpPr>
          <p:cNvPr id="5" name="슬라이드 번호 개체 틀 4">
            <a:extLst>
              <a:ext uri="{FF2B5EF4-FFF2-40B4-BE49-F238E27FC236}">
                <a16:creationId xmlns:a16="http://schemas.microsoft.com/office/drawing/2014/main" id="{9C22D891-A9C8-DBC5-58CF-D63F754DF6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332373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Malgun Gothic"/>
              <a:buNone/>
            </a:pPr>
            <a:r>
              <a:rPr lang="en-US" dirty="0"/>
              <a:t>Tension (</a:t>
            </a:r>
            <a:r>
              <a:rPr lang="en-US" altLang="ko-KR" dirty="0"/>
              <a:t>3</a:t>
            </a:r>
            <a:r>
              <a:rPr lang="en-US" dirty="0"/>
              <a:t>) </a:t>
            </a:r>
            <a:r>
              <a:rPr lang="en-US" altLang="ko-KR" dirty="0"/>
              <a:t>'enablers &amp; barriers’ and </a:t>
            </a:r>
            <a:br>
              <a:rPr lang="en-US" altLang="ko-KR" dirty="0"/>
            </a:br>
            <a:r>
              <a:rPr lang="en-US" dirty="0"/>
              <a:t>commercial business model </a:t>
            </a:r>
            <a:endParaRPr dirty="0"/>
          </a:p>
        </p:txBody>
      </p:sp>
      <p:sp>
        <p:nvSpPr>
          <p:cNvPr id="107" name="Google Shape;107;p3"/>
          <p:cNvSpPr txBox="1">
            <a:spLocks noGrp="1"/>
          </p:cNvSpPr>
          <p:nvPr>
            <p:ph type="body" idx="1"/>
          </p:nvPr>
        </p:nvSpPr>
        <p:spPr>
          <a:xfrm>
            <a:off x="838200" y="1825624"/>
            <a:ext cx="6913970" cy="5032375"/>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25000"/>
              </a:lnSpc>
              <a:spcBef>
                <a:spcPts val="0"/>
              </a:spcBef>
              <a:spcAft>
                <a:spcPts val="0"/>
              </a:spcAft>
              <a:buClr>
                <a:schemeClr val="dk1"/>
              </a:buClr>
              <a:buSzPct val="100000"/>
              <a:buChar char="•"/>
            </a:pPr>
            <a:r>
              <a:rPr lang="en-US" dirty="0"/>
              <a:t>IFPMA (2023) on local production</a:t>
            </a:r>
            <a:endParaRPr dirty="0"/>
          </a:p>
          <a:p>
            <a:pPr marL="685800" lvl="1" indent="-228600" algn="l" rtl="0">
              <a:lnSpc>
                <a:spcPct val="125000"/>
              </a:lnSpc>
              <a:spcBef>
                <a:spcPts val="125"/>
              </a:spcBef>
              <a:spcAft>
                <a:spcPts val="0"/>
              </a:spcAft>
              <a:buClr>
                <a:schemeClr val="dk1"/>
              </a:buClr>
              <a:buSzPct val="100000"/>
              <a:buChar char="–"/>
            </a:pPr>
            <a:r>
              <a:rPr lang="en-US" dirty="0"/>
              <a:t>feasible only if…</a:t>
            </a:r>
            <a:endParaRPr dirty="0"/>
          </a:p>
          <a:p>
            <a:pPr marL="1143000" lvl="2" indent="-228600" algn="l" rtl="0">
              <a:lnSpc>
                <a:spcPct val="125000"/>
              </a:lnSpc>
              <a:spcBef>
                <a:spcPts val="125"/>
              </a:spcBef>
              <a:spcAft>
                <a:spcPts val="0"/>
              </a:spcAft>
              <a:buClr>
                <a:schemeClr val="dk1"/>
              </a:buClr>
              <a:buSzPct val="100000"/>
              <a:buChar char="•"/>
            </a:pPr>
            <a:r>
              <a:rPr lang="en-US" dirty="0"/>
              <a:t>Countries with adequate technical expertise, reliable quality controls, appropriate legal and financial frameworks, and a viable market</a:t>
            </a:r>
            <a:endParaRPr dirty="0"/>
          </a:p>
          <a:p>
            <a:pPr marL="1143000" lvl="2" indent="-228600" algn="l" rtl="0">
              <a:lnSpc>
                <a:spcPct val="125000"/>
              </a:lnSpc>
              <a:spcBef>
                <a:spcPts val="125"/>
              </a:spcBef>
              <a:spcAft>
                <a:spcPts val="0"/>
              </a:spcAft>
              <a:buClr>
                <a:schemeClr val="dk1"/>
              </a:buClr>
              <a:buSzPct val="100000"/>
              <a:buChar char="•"/>
            </a:pPr>
            <a:r>
              <a:rPr lang="en-US" dirty="0"/>
              <a:t>“Reflects the commercial business model of the pharmaceutical industry”</a:t>
            </a:r>
            <a:endParaRPr dirty="0"/>
          </a:p>
          <a:p>
            <a:pPr marL="685800" lvl="1" indent="-228600" algn="l" rtl="0">
              <a:lnSpc>
                <a:spcPct val="125000"/>
              </a:lnSpc>
              <a:spcBef>
                <a:spcPts val="125"/>
              </a:spcBef>
              <a:spcAft>
                <a:spcPts val="0"/>
              </a:spcAft>
              <a:buClr>
                <a:schemeClr val="dk1"/>
              </a:buClr>
              <a:buSzPct val="100000"/>
              <a:buChar char="–"/>
            </a:pPr>
            <a:r>
              <a:rPr lang="en-US" dirty="0"/>
              <a:t>extremely challenging when…</a:t>
            </a:r>
            <a:endParaRPr dirty="0"/>
          </a:p>
          <a:p>
            <a:pPr marL="1143000" lvl="2" indent="-228600" algn="l" rtl="0">
              <a:lnSpc>
                <a:spcPct val="125000"/>
              </a:lnSpc>
              <a:spcBef>
                <a:spcPts val="125"/>
              </a:spcBef>
              <a:spcAft>
                <a:spcPts val="0"/>
              </a:spcAft>
              <a:buClr>
                <a:schemeClr val="dk1"/>
              </a:buClr>
              <a:buSzPct val="100000"/>
              <a:buChar char="•"/>
            </a:pPr>
            <a:r>
              <a:rPr lang="en-US" dirty="0"/>
              <a:t>Countries do not have the local technical know-how or economic scale</a:t>
            </a:r>
            <a:endParaRPr dirty="0"/>
          </a:p>
          <a:p>
            <a:pPr marL="228600" lvl="0" indent="-228600" algn="l" rtl="0">
              <a:lnSpc>
                <a:spcPct val="125000"/>
              </a:lnSpc>
              <a:spcBef>
                <a:spcPts val="125"/>
              </a:spcBef>
              <a:spcAft>
                <a:spcPts val="0"/>
              </a:spcAft>
              <a:buClr>
                <a:schemeClr val="dk1"/>
              </a:buClr>
              <a:buSzPct val="100000"/>
              <a:buChar char="•"/>
            </a:pPr>
            <a:r>
              <a:rPr lang="en-US" dirty="0"/>
              <a:t>In principle, these are</a:t>
            </a:r>
            <a:endParaRPr dirty="0"/>
          </a:p>
          <a:p>
            <a:pPr marL="685800" lvl="1" indent="-228600" algn="l" rtl="0">
              <a:lnSpc>
                <a:spcPct val="125000"/>
              </a:lnSpc>
              <a:spcBef>
                <a:spcPts val="125"/>
              </a:spcBef>
              <a:spcAft>
                <a:spcPts val="0"/>
              </a:spcAft>
              <a:buClr>
                <a:schemeClr val="dk1"/>
              </a:buClr>
              <a:buSzPct val="100000"/>
              <a:buChar char="–"/>
            </a:pPr>
            <a:r>
              <a:rPr lang="en-US" dirty="0"/>
              <a:t>man-made, politically modifiable factors</a:t>
            </a:r>
            <a:r>
              <a:rPr lang="en-US" altLang="ko-KR" dirty="0"/>
              <a:t>; and</a:t>
            </a:r>
            <a:endParaRPr dirty="0"/>
          </a:p>
          <a:p>
            <a:pPr marL="685800" lvl="1" indent="-228600" algn="l" rtl="0">
              <a:lnSpc>
                <a:spcPct val="125000"/>
              </a:lnSpc>
              <a:spcBef>
                <a:spcPts val="125"/>
              </a:spcBef>
              <a:spcAft>
                <a:spcPts val="0"/>
              </a:spcAft>
              <a:buClr>
                <a:schemeClr val="dk1"/>
              </a:buClr>
              <a:buSzPct val="100000"/>
              <a:buChar char="–"/>
            </a:pPr>
            <a:r>
              <a:rPr lang="en-US" dirty="0"/>
              <a:t>NOT natural or everlasting enablers &amp; barriers for LP</a:t>
            </a:r>
            <a:endParaRPr dirty="0"/>
          </a:p>
          <a:p>
            <a:pPr marL="228600" lvl="0" indent="-228600" algn="l" rtl="0">
              <a:lnSpc>
                <a:spcPct val="125000"/>
              </a:lnSpc>
              <a:spcBef>
                <a:spcPts val="125"/>
              </a:spcBef>
              <a:spcAft>
                <a:spcPts val="0"/>
              </a:spcAft>
              <a:buClr>
                <a:schemeClr val="dk1"/>
              </a:buClr>
              <a:buSzPct val="100000"/>
              <a:buChar char="•"/>
            </a:pPr>
            <a:r>
              <a:rPr lang="en-US" dirty="0"/>
              <a:t>Further, </a:t>
            </a:r>
            <a:r>
              <a:rPr lang="en-US" altLang="ko-KR" dirty="0"/>
              <a:t>based on the Covid experiences, </a:t>
            </a:r>
            <a:r>
              <a:rPr lang="en-US" dirty="0"/>
              <a:t>it is evident that </a:t>
            </a:r>
            <a:r>
              <a:rPr lang="en-US" altLang="ko-KR" dirty="0"/>
              <a:t>the </a:t>
            </a:r>
            <a:r>
              <a:rPr lang="en-US" dirty="0"/>
              <a:t>commercial business model has failed </a:t>
            </a:r>
            <a:r>
              <a:rPr lang="en-US" altLang="ko-KR" dirty="0"/>
              <a:t>in delivering medical tools in LMICs</a:t>
            </a:r>
            <a:endParaRPr dirty="0"/>
          </a:p>
        </p:txBody>
      </p:sp>
      <p:pic>
        <p:nvPicPr>
          <p:cNvPr id="4" name="그림 3">
            <a:extLst>
              <a:ext uri="{FF2B5EF4-FFF2-40B4-BE49-F238E27FC236}">
                <a16:creationId xmlns:a16="http://schemas.microsoft.com/office/drawing/2014/main" id="{B6F75DF5-D131-2A54-9411-51A7D53B096B}"/>
              </a:ext>
            </a:extLst>
          </p:cNvPr>
          <p:cNvPicPr>
            <a:picLocks noChangeAspect="1"/>
          </p:cNvPicPr>
          <p:nvPr/>
        </p:nvPicPr>
        <p:blipFill>
          <a:blip r:embed="rId3"/>
          <a:stretch>
            <a:fillRect/>
          </a:stretch>
        </p:blipFill>
        <p:spPr>
          <a:xfrm>
            <a:off x="7903778" y="1823581"/>
            <a:ext cx="3450021" cy="4881066"/>
          </a:xfrm>
          <a:prstGeom prst="rect">
            <a:avLst/>
          </a:prstGeom>
          <a:ln>
            <a:solidFill>
              <a:schemeClr val="accent1"/>
            </a:solidFill>
          </a:ln>
        </p:spPr>
      </p:pic>
      <p:sp>
        <p:nvSpPr>
          <p:cNvPr id="7" name="슬라이드 번호 개체 틀 6">
            <a:extLst>
              <a:ext uri="{FF2B5EF4-FFF2-40B4-BE49-F238E27FC236}">
                <a16:creationId xmlns:a16="http://schemas.microsoft.com/office/drawing/2014/main" id="{6D63B0E8-CA8E-05D8-F9ED-7A9BC80B7F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Malgun Gothic"/>
              <a:buNone/>
            </a:pPr>
            <a:r>
              <a:rPr lang="en-US" dirty="0"/>
              <a:t>Tension (</a:t>
            </a:r>
            <a:r>
              <a:rPr lang="en-US" altLang="ko-KR" dirty="0"/>
              <a:t>4</a:t>
            </a:r>
            <a:r>
              <a:rPr lang="en-US" dirty="0"/>
              <a:t>) </a:t>
            </a:r>
            <a:r>
              <a:rPr lang="en-US" altLang="ko-KR" dirty="0"/>
              <a:t>IP system</a:t>
            </a:r>
            <a:endParaRPr dirty="0"/>
          </a:p>
        </p:txBody>
      </p:sp>
      <p:sp>
        <p:nvSpPr>
          <p:cNvPr id="107" name="Google Shape;107;p3"/>
          <p:cNvSpPr txBox="1">
            <a:spLocks noGrp="1"/>
          </p:cNvSpPr>
          <p:nvPr>
            <p:ph type="body" idx="1"/>
          </p:nvPr>
        </p:nvSpPr>
        <p:spPr>
          <a:xfrm>
            <a:off x="838200" y="1825625"/>
            <a:ext cx="6913970" cy="4530725"/>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25000"/>
              </a:lnSpc>
              <a:spcBef>
                <a:spcPts val="0"/>
              </a:spcBef>
              <a:spcAft>
                <a:spcPts val="0"/>
              </a:spcAft>
              <a:buClr>
                <a:schemeClr val="dk1"/>
              </a:buClr>
              <a:buSzPts val="2800"/>
              <a:buChar char="•"/>
            </a:pPr>
            <a:r>
              <a:rPr lang="en-US" altLang="ko-KR" dirty="0"/>
              <a:t>IFPMA (2023) on local production</a:t>
            </a:r>
          </a:p>
          <a:p>
            <a:pPr marL="685800" lvl="1" indent="-228600" algn="l" rtl="0">
              <a:lnSpc>
                <a:spcPct val="125000"/>
              </a:lnSpc>
              <a:spcBef>
                <a:spcPts val="125"/>
              </a:spcBef>
              <a:spcAft>
                <a:spcPts val="0"/>
              </a:spcAft>
              <a:buClr>
                <a:schemeClr val="dk1"/>
              </a:buClr>
              <a:buSzPts val="2400"/>
              <a:buChar char="–"/>
            </a:pPr>
            <a:r>
              <a:rPr lang="en-US" altLang="ko-KR" dirty="0"/>
              <a:t>Most essential medicines off-patent; LP possible without undermining IP system</a:t>
            </a:r>
          </a:p>
          <a:p>
            <a:pPr marL="685800" lvl="1" indent="-228600" algn="l" rtl="0">
              <a:lnSpc>
                <a:spcPct val="125000"/>
              </a:lnSpc>
              <a:spcBef>
                <a:spcPts val="125"/>
              </a:spcBef>
              <a:spcAft>
                <a:spcPts val="0"/>
              </a:spcAft>
              <a:buClr>
                <a:schemeClr val="dk1"/>
              </a:buClr>
              <a:buSzPts val="2400"/>
              <a:buChar char="–"/>
            </a:pPr>
            <a:r>
              <a:rPr lang="en-US" altLang="ko-KR" dirty="0"/>
              <a:t>Lack of LP is linked to absence of…</a:t>
            </a:r>
          </a:p>
          <a:p>
            <a:pPr marL="1143000" lvl="2" indent="-228600" algn="l" rtl="0">
              <a:lnSpc>
                <a:spcPct val="125000"/>
              </a:lnSpc>
              <a:spcBef>
                <a:spcPts val="125"/>
              </a:spcBef>
              <a:spcAft>
                <a:spcPts val="0"/>
              </a:spcAft>
              <a:buClr>
                <a:schemeClr val="dk1"/>
              </a:buClr>
              <a:buSzPts val="2000"/>
              <a:buChar char="•"/>
            </a:pPr>
            <a:r>
              <a:rPr lang="en-US" altLang="ko-KR" dirty="0"/>
              <a:t>a viable market; inefficiencies in the regulatory system and the medicines distribution network; and strong political commitment, partnerships and good procurement</a:t>
            </a:r>
          </a:p>
          <a:p>
            <a:pPr marL="228600" lvl="0" indent="-228600" algn="l" rtl="0">
              <a:lnSpc>
                <a:spcPct val="125000"/>
              </a:lnSpc>
              <a:spcBef>
                <a:spcPts val="125"/>
              </a:spcBef>
              <a:spcAft>
                <a:spcPts val="0"/>
              </a:spcAft>
              <a:buClr>
                <a:schemeClr val="dk1"/>
              </a:buClr>
              <a:buSzPts val="2800"/>
              <a:buChar char="•"/>
            </a:pPr>
            <a:r>
              <a:rPr lang="en-US" altLang="ko-KR" dirty="0"/>
              <a:t>Again, based on the Covid experiences, it is evident that the current IP system has also failed in delivering medical tools in LMICs; government procurement impossible under artificially limited production</a:t>
            </a:r>
          </a:p>
        </p:txBody>
      </p:sp>
      <p:pic>
        <p:nvPicPr>
          <p:cNvPr id="4" name="그림 3">
            <a:extLst>
              <a:ext uri="{FF2B5EF4-FFF2-40B4-BE49-F238E27FC236}">
                <a16:creationId xmlns:a16="http://schemas.microsoft.com/office/drawing/2014/main" id="{B6F75DF5-D131-2A54-9411-51A7D53B096B}"/>
              </a:ext>
            </a:extLst>
          </p:cNvPr>
          <p:cNvPicPr>
            <a:picLocks noChangeAspect="1"/>
          </p:cNvPicPr>
          <p:nvPr/>
        </p:nvPicPr>
        <p:blipFill>
          <a:blip r:embed="rId3"/>
          <a:stretch>
            <a:fillRect/>
          </a:stretch>
        </p:blipFill>
        <p:spPr>
          <a:xfrm>
            <a:off x="7903778" y="1823581"/>
            <a:ext cx="3450021" cy="4881066"/>
          </a:xfrm>
          <a:prstGeom prst="rect">
            <a:avLst/>
          </a:prstGeom>
          <a:ln>
            <a:solidFill>
              <a:schemeClr val="accent1"/>
            </a:solidFill>
          </a:ln>
        </p:spPr>
      </p:pic>
      <p:sp>
        <p:nvSpPr>
          <p:cNvPr id="2" name="날짜 개체 틀 1">
            <a:extLst>
              <a:ext uri="{FF2B5EF4-FFF2-40B4-BE49-F238E27FC236}">
                <a16:creationId xmlns:a16="http://schemas.microsoft.com/office/drawing/2014/main" id="{E7CA7CF1-B6E4-0A18-8836-0B0EF94E8869}"/>
              </a:ext>
            </a:extLst>
          </p:cNvPr>
          <p:cNvSpPr>
            <a:spLocks noGrp="1"/>
          </p:cNvSpPr>
          <p:nvPr>
            <p:ph type="dt" idx="10"/>
          </p:nvPr>
        </p:nvSpPr>
        <p:spPr/>
        <p:txBody>
          <a:bodyPr/>
          <a:lstStyle/>
          <a:p>
            <a:fld id="{515AFB8F-00CE-4E65-81A8-4333E7DB7297}" type="datetime1">
              <a:rPr lang="ko-KR" altLang="en-US" smtClean="0"/>
              <a:t>2023-05-03</a:t>
            </a:fld>
            <a:endParaRPr lang="ko-KR" altLang="en-US"/>
          </a:p>
        </p:txBody>
      </p:sp>
      <p:sp>
        <p:nvSpPr>
          <p:cNvPr id="3" name="바닥글 개체 틀 2">
            <a:extLst>
              <a:ext uri="{FF2B5EF4-FFF2-40B4-BE49-F238E27FC236}">
                <a16:creationId xmlns:a16="http://schemas.microsoft.com/office/drawing/2014/main" id="{C83CB3D5-7B8B-D709-36C3-2BE46C2B5D9A}"/>
              </a:ext>
            </a:extLst>
          </p:cNvPr>
          <p:cNvSpPr>
            <a:spLocks noGrp="1"/>
          </p:cNvSpPr>
          <p:nvPr>
            <p:ph type="ftr" idx="11"/>
          </p:nvPr>
        </p:nvSpPr>
        <p:spPr/>
        <p:txBody>
          <a:bodyPr/>
          <a:lstStyle/>
          <a:p>
            <a:r>
              <a:rPr lang="en-US" altLang="ko-KR"/>
              <a:t>Local Production_CS perspectives_Sun Kim</a:t>
            </a:r>
            <a:endParaRPr lang="ko-KR" altLang="en-US"/>
          </a:p>
        </p:txBody>
      </p:sp>
      <p:sp>
        <p:nvSpPr>
          <p:cNvPr id="5" name="슬라이드 번호 개체 틀 4">
            <a:extLst>
              <a:ext uri="{FF2B5EF4-FFF2-40B4-BE49-F238E27FC236}">
                <a16:creationId xmlns:a16="http://schemas.microsoft.com/office/drawing/2014/main" id="{8F276294-7E39-C3A8-34C4-891D251ED6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88228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47B2256-9BC4-6418-80D1-349891574297}"/>
              </a:ext>
            </a:extLst>
          </p:cNvPr>
          <p:cNvSpPr>
            <a:spLocks noGrp="1"/>
          </p:cNvSpPr>
          <p:nvPr>
            <p:ph type="title"/>
          </p:nvPr>
        </p:nvSpPr>
        <p:spPr>
          <a:xfrm>
            <a:off x="458514" y="365125"/>
            <a:ext cx="11274972" cy="1325563"/>
          </a:xfrm>
        </p:spPr>
        <p:txBody>
          <a:bodyPr>
            <a:normAutofit/>
          </a:bodyPr>
          <a:lstStyle/>
          <a:p>
            <a:pPr lvl="0" algn="l" rtl="0">
              <a:lnSpc>
                <a:spcPct val="125000"/>
              </a:lnSpc>
              <a:spcBef>
                <a:spcPts val="0"/>
              </a:spcBef>
              <a:spcAft>
                <a:spcPts val="0"/>
              </a:spcAft>
              <a:buClr>
                <a:schemeClr val="dk1"/>
              </a:buClr>
              <a:buSzPct val="100000"/>
            </a:pPr>
            <a:r>
              <a:rPr lang="en-US" altLang="ko-KR" dirty="0"/>
              <a:t>Tensions lead to questions about principles</a:t>
            </a:r>
          </a:p>
        </p:txBody>
      </p:sp>
      <p:sp>
        <p:nvSpPr>
          <p:cNvPr id="3" name="텍스트 개체 틀 2">
            <a:extLst>
              <a:ext uri="{FF2B5EF4-FFF2-40B4-BE49-F238E27FC236}">
                <a16:creationId xmlns:a16="http://schemas.microsoft.com/office/drawing/2014/main" id="{0EDC02DE-5F41-8760-979A-BDE804505669}"/>
              </a:ext>
            </a:extLst>
          </p:cNvPr>
          <p:cNvSpPr>
            <a:spLocks noGrp="1"/>
          </p:cNvSpPr>
          <p:nvPr>
            <p:ph type="body" idx="1"/>
          </p:nvPr>
        </p:nvSpPr>
        <p:spPr>
          <a:xfrm>
            <a:off x="838200" y="1825624"/>
            <a:ext cx="10515600" cy="4530725"/>
          </a:xfrm>
        </p:spPr>
        <p:txBody>
          <a:bodyPr>
            <a:normAutofit fontScale="77500" lnSpcReduction="20000"/>
          </a:bodyPr>
          <a:lstStyle/>
          <a:p>
            <a:r>
              <a:rPr lang="en-US" altLang="ko-KR" dirty="0"/>
              <a:t>Scale of economy, efficiency</a:t>
            </a:r>
          </a:p>
          <a:p>
            <a:pPr lvl="1"/>
            <a:r>
              <a:rPr lang="en-US" altLang="ko-KR" dirty="0"/>
              <a:t>Is cheaper price the only reason for LP?</a:t>
            </a:r>
          </a:p>
          <a:p>
            <a:pPr lvl="1"/>
            <a:r>
              <a:rPr lang="en-US" altLang="ko-KR" dirty="0"/>
              <a:t>If not, how to achieve a cheaper price, scale of economy, and efficiency?</a:t>
            </a:r>
          </a:p>
          <a:p>
            <a:r>
              <a:rPr lang="en-US" altLang="ko-KR" dirty="0"/>
              <a:t>Industrial policy</a:t>
            </a:r>
          </a:p>
          <a:p>
            <a:pPr lvl="1"/>
            <a:r>
              <a:rPr lang="en-US" altLang="ko-KR" dirty="0"/>
              <a:t>Is LP only sought by LMICs?</a:t>
            </a:r>
          </a:p>
          <a:p>
            <a:pPr lvl="1"/>
            <a:r>
              <a:rPr lang="en-US" altLang="ko-KR" dirty="0"/>
              <a:t>If not, how to check the industrial control by HICs?</a:t>
            </a:r>
          </a:p>
          <a:p>
            <a:r>
              <a:rPr lang="en-US" altLang="ko-KR" dirty="0"/>
              <a:t>'Enablers &amp; barriers’ and commercial business model</a:t>
            </a:r>
          </a:p>
          <a:p>
            <a:pPr lvl="1"/>
            <a:r>
              <a:rPr lang="en-US" altLang="ko-KR" dirty="0"/>
              <a:t>Are ‘enablers’ prerequisites, or can they be strengthened and sustained during LP initiatives?</a:t>
            </a:r>
          </a:p>
          <a:p>
            <a:pPr lvl="1"/>
            <a:r>
              <a:rPr lang="en-US" altLang="ko-KR" dirty="0"/>
              <a:t>What is the goal and what is the instrument? Either LP itself or development?</a:t>
            </a:r>
          </a:p>
          <a:p>
            <a:r>
              <a:rPr lang="en-US" altLang="ko-KR" dirty="0"/>
              <a:t>IP system</a:t>
            </a:r>
          </a:p>
          <a:p>
            <a:pPr lvl="1"/>
            <a:r>
              <a:rPr lang="en-US" altLang="ko-KR" dirty="0"/>
              <a:t>Is LP possible without tackling IP barriers?</a:t>
            </a:r>
          </a:p>
          <a:p>
            <a:pPr lvl="1"/>
            <a:r>
              <a:rPr lang="en-US" altLang="ko-KR" dirty="0"/>
              <a:t>If not, how to tackle the IP barriers?</a:t>
            </a:r>
          </a:p>
        </p:txBody>
      </p:sp>
      <p:sp>
        <p:nvSpPr>
          <p:cNvPr id="4" name="날짜 개체 틀 3">
            <a:extLst>
              <a:ext uri="{FF2B5EF4-FFF2-40B4-BE49-F238E27FC236}">
                <a16:creationId xmlns:a16="http://schemas.microsoft.com/office/drawing/2014/main" id="{AAAFE86F-E750-528D-22A5-A7B3C8E3513D}"/>
              </a:ext>
            </a:extLst>
          </p:cNvPr>
          <p:cNvSpPr>
            <a:spLocks noGrp="1"/>
          </p:cNvSpPr>
          <p:nvPr>
            <p:ph type="dt" idx="10"/>
          </p:nvPr>
        </p:nvSpPr>
        <p:spPr/>
        <p:txBody>
          <a:bodyPr/>
          <a:lstStyle/>
          <a:p>
            <a:fld id="{0CD1BAF8-F2D5-46AE-BBA8-3CA67A3A6C41}" type="datetime1">
              <a:rPr lang="ko-KR" altLang="en-US" smtClean="0"/>
              <a:t>2023-05-03</a:t>
            </a:fld>
            <a:endParaRPr lang="ko-KR" altLang="en-US"/>
          </a:p>
        </p:txBody>
      </p:sp>
      <p:sp>
        <p:nvSpPr>
          <p:cNvPr id="5" name="바닥글 개체 틀 4">
            <a:extLst>
              <a:ext uri="{FF2B5EF4-FFF2-40B4-BE49-F238E27FC236}">
                <a16:creationId xmlns:a16="http://schemas.microsoft.com/office/drawing/2014/main" id="{41207737-50CC-07AE-239F-6EF770A48344}"/>
              </a:ext>
            </a:extLst>
          </p:cNvPr>
          <p:cNvSpPr>
            <a:spLocks noGrp="1"/>
          </p:cNvSpPr>
          <p:nvPr>
            <p:ph type="ftr" idx="11"/>
          </p:nvPr>
        </p:nvSpPr>
        <p:spPr/>
        <p:txBody>
          <a:bodyPr/>
          <a:lstStyle/>
          <a:p>
            <a:r>
              <a:rPr lang="en-US" altLang="ko-KR"/>
              <a:t>Local Production_CS perspectives_Sun Kim</a:t>
            </a:r>
            <a:endParaRPr lang="ko-KR" altLang="en-US"/>
          </a:p>
        </p:txBody>
      </p:sp>
      <p:sp>
        <p:nvSpPr>
          <p:cNvPr id="6" name="슬라이드 번호 개체 틀 5">
            <a:extLst>
              <a:ext uri="{FF2B5EF4-FFF2-40B4-BE49-F238E27FC236}">
                <a16:creationId xmlns:a16="http://schemas.microsoft.com/office/drawing/2014/main" id="{73DC6317-009A-DBA2-84F6-B5251A603C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65626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5075EF-4FAB-AE78-14A4-EE93A57D428C}"/>
              </a:ext>
            </a:extLst>
          </p:cNvPr>
          <p:cNvSpPr>
            <a:spLocks noGrp="1"/>
          </p:cNvSpPr>
          <p:nvPr>
            <p:ph type="title"/>
          </p:nvPr>
        </p:nvSpPr>
        <p:spPr/>
        <p:txBody>
          <a:bodyPr>
            <a:normAutofit fontScale="90000"/>
          </a:bodyPr>
          <a:lstStyle/>
          <a:p>
            <a:r>
              <a:rPr lang="en-US" altLang="ko-KR" dirty="0"/>
              <a:t>Enablers &amp; barriers of local production </a:t>
            </a:r>
            <a:br>
              <a:rPr lang="en-US" altLang="ko-KR" dirty="0"/>
            </a:br>
            <a:r>
              <a:rPr lang="en-US" altLang="ko-KR" dirty="0"/>
              <a:t>– country experiences before &amp; after Covid</a:t>
            </a:r>
            <a:endParaRPr lang="ko-KR" altLang="en-US" dirty="0"/>
          </a:p>
        </p:txBody>
      </p:sp>
      <p:sp>
        <p:nvSpPr>
          <p:cNvPr id="3" name="텍스트 개체 틀 2">
            <a:extLst>
              <a:ext uri="{FF2B5EF4-FFF2-40B4-BE49-F238E27FC236}">
                <a16:creationId xmlns:a16="http://schemas.microsoft.com/office/drawing/2014/main" id="{3A67D24B-D5FF-2BE0-73E9-1760BC8E70C0}"/>
              </a:ext>
            </a:extLst>
          </p:cNvPr>
          <p:cNvSpPr>
            <a:spLocks noGrp="1"/>
          </p:cNvSpPr>
          <p:nvPr>
            <p:ph type="body" idx="1"/>
          </p:nvPr>
        </p:nvSpPr>
        <p:spPr/>
        <p:txBody>
          <a:bodyPr/>
          <a:lstStyle/>
          <a:p>
            <a:r>
              <a:rPr lang="en-US" altLang="ko-KR" dirty="0"/>
              <a:t>Bangladesh and Africa</a:t>
            </a:r>
          </a:p>
          <a:p>
            <a:r>
              <a:rPr lang="en-US" altLang="ko-KR" dirty="0"/>
              <a:t>Brazil</a:t>
            </a:r>
          </a:p>
          <a:p>
            <a:r>
              <a:rPr lang="en-US" altLang="ko-KR" dirty="0"/>
              <a:t>Thailand</a:t>
            </a:r>
            <a:r>
              <a:rPr lang="ko-KR" altLang="en-US" dirty="0"/>
              <a:t> </a:t>
            </a:r>
            <a:r>
              <a:rPr lang="en-US" altLang="ko-KR" dirty="0"/>
              <a:t>and Indonesia</a:t>
            </a:r>
          </a:p>
          <a:p>
            <a:r>
              <a:rPr lang="en-US" altLang="ko-KR" dirty="0"/>
              <a:t>South Africa</a:t>
            </a:r>
          </a:p>
          <a:p>
            <a:pPr lvl="1"/>
            <a:endParaRPr lang="en-US" altLang="ko-KR" dirty="0"/>
          </a:p>
          <a:p>
            <a:pPr lvl="1"/>
            <a:endParaRPr lang="ko-KR" altLang="en-US" dirty="0"/>
          </a:p>
        </p:txBody>
      </p:sp>
      <p:sp>
        <p:nvSpPr>
          <p:cNvPr id="4" name="날짜 개체 틀 3">
            <a:extLst>
              <a:ext uri="{FF2B5EF4-FFF2-40B4-BE49-F238E27FC236}">
                <a16:creationId xmlns:a16="http://schemas.microsoft.com/office/drawing/2014/main" id="{82AB9C9B-E55E-6576-0D36-B141ACC58AB1}"/>
              </a:ext>
            </a:extLst>
          </p:cNvPr>
          <p:cNvSpPr>
            <a:spLocks noGrp="1"/>
          </p:cNvSpPr>
          <p:nvPr>
            <p:ph type="dt" idx="10"/>
          </p:nvPr>
        </p:nvSpPr>
        <p:spPr/>
        <p:txBody>
          <a:bodyPr/>
          <a:lstStyle/>
          <a:p>
            <a:fld id="{C1F21CB8-8B98-49F7-8CC4-0A338861960F}" type="datetime1">
              <a:rPr lang="ko-KR" altLang="en-US" smtClean="0"/>
              <a:t>2023-05-03</a:t>
            </a:fld>
            <a:endParaRPr lang="ko-KR" altLang="en-US"/>
          </a:p>
        </p:txBody>
      </p:sp>
      <p:sp>
        <p:nvSpPr>
          <p:cNvPr id="5" name="바닥글 개체 틀 4">
            <a:extLst>
              <a:ext uri="{FF2B5EF4-FFF2-40B4-BE49-F238E27FC236}">
                <a16:creationId xmlns:a16="http://schemas.microsoft.com/office/drawing/2014/main" id="{68048A24-133A-842A-C669-F76DA25AAB54}"/>
              </a:ext>
            </a:extLst>
          </p:cNvPr>
          <p:cNvSpPr>
            <a:spLocks noGrp="1"/>
          </p:cNvSpPr>
          <p:nvPr>
            <p:ph type="ftr" idx="11"/>
          </p:nvPr>
        </p:nvSpPr>
        <p:spPr/>
        <p:txBody>
          <a:bodyPr/>
          <a:lstStyle/>
          <a:p>
            <a:r>
              <a:rPr lang="en-US" altLang="ko-KR"/>
              <a:t>Local Production_CS perspectives_Sun Kim</a:t>
            </a:r>
            <a:endParaRPr lang="ko-KR" altLang="en-US"/>
          </a:p>
        </p:txBody>
      </p:sp>
      <p:sp>
        <p:nvSpPr>
          <p:cNvPr id="6" name="슬라이드 번호 개체 틀 5">
            <a:extLst>
              <a:ext uri="{FF2B5EF4-FFF2-40B4-BE49-F238E27FC236}">
                <a16:creationId xmlns:a16="http://schemas.microsoft.com/office/drawing/2014/main" id="{70C693F4-3693-B44B-1950-EC8DC3E276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3135382144"/>
      </p:ext>
    </p:extLst>
  </p:cSld>
  <p:clrMapOvr>
    <a:masterClrMapping/>
  </p:clrMapOvr>
</p:sld>
</file>

<file path=ppt/theme/theme1.xml><?xml version="1.0" encoding="utf-8"?>
<a:theme xmlns:a="http://schemas.openxmlformats.org/drawingml/2006/main" name="Office 테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TotalTime>
  <Words>1816</Words>
  <Application>Microsoft Office PowerPoint</Application>
  <PresentationFormat>와이드스크린</PresentationFormat>
  <Paragraphs>169</Paragraphs>
  <Slides>11</Slides>
  <Notes>11</Notes>
  <HiddenSlides>0</HiddenSlides>
  <MMClips>0</MMClips>
  <ScaleCrop>false</ScaleCrop>
  <HeadingPairs>
    <vt:vector size="6" baseType="variant">
      <vt:variant>
        <vt:lpstr>사용한 글꼴</vt:lpstr>
      </vt:variant>
      <vt:variant>
        <vt:i4>2</vt:i4>
      </vt:variant>
      <vt:variant>
        <vt:lpstr>테마</vt:lpstr>
      </vt:variant>
      <vt:variant>
        <vt:i4>1</vt:i4>
      </vt:variant>
      <vt:variant>
        <vt:lpstr>슬라이드 제목</vt:lpstr>
      </vt:variant>
      <vt:variant>
        <vt:i4>11</vt:i4>
      </vt:variant>
    </vt:vector>
  </HeadingPairs>
  <TitlesOfParts>
    <vt:vector size="14" baseType="lpstr">
      <vt:lpstr>Malgun Gothic</vt:lpstr>
      <vt:lpstr>Arial</vt:lpstr>
      <vt:lpstr>Office 테마</vt:lpstr>
      <vt:lpstr>Civil society perspectives: principles, tensions, and call to action</vt:lpstr>
      <vt:lpstr>Landscape of local production initiatives</vt:lpstr>
      <vt:lpstr>Political economy of local production</vt:lpstr>
      <vt:lpstr>Tension (1) scale of economy, efficiency</vt:lpstr>
      <vt:lpstr>Tension (2) industrial policy</vt:lpstr>
      <vt:lpstr>Tension (3) 'enablers &amp; barriers’ and  commercial business model </vt:lpstr>
      <vt:lpstr>Tension (4) IP system</vt:lpstr>
      <vt:lpstr>Tensions lead to questions about principles</vt:lpstr>
      <vt:lpstr>Enablers &amp; barriers of local production  – country experiences before &amp; after Covid</vt:lpstr>
      <vt:lpstr>Call to action</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society perspectives: principles, tensions, and call to action</dc:title>
  <dc:creator>Kim Sun</dc:creator>
  <cp:lastModifiedBy>Kim Sun</cp:lastModifiedBy>
  <cp:revision>609</cp:revision>
  <cp:lastPrinted>2023-05-03T10:10:29Z</cp:lastPrinted>
  <dcterms:created xsi:type="dcterms:W3CDTF">2023-04-26T01:55:26Z</dcterms:created>
  <dcterms:modified xsi:type="dcterms:W3CDTF">2023-05-03T10:11:31Z</dcterms:modified>
</cp:coreProperties>
</file>